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2" r:id="rId1"/>
  </p:sldMasterIdLst>
  <p:notesMasterIdLst>
    <p:notesMasterId r:id="rId20"/>
  </p:notesMasterIdLst>
  <p:sldIdLst>
    <p:sldId id="333" r:id="rId2"/>
    <p:sldId id="458" r:id="rId3"/>
    <p:sldId id="464" r:id="rId4"/>
    <p:sldId id="465" r:id="rId5"/>
    <p:sldId id="466" r:id="rId6"/>
    <p:sldId id="467" r:id="rId7"/>
    <p:sldId id="468" r:id="rId8"/>
    <p:sldId id="472" r:id="rId9"/>
    <p:sldId id="469" r:id="rId10"/>
    <p:sldId id="470" r:id="rId11"/>
    <p:sldId id="412" r:id="rId12"/>
    <p:sldId id="459" r:id="rId13"/>
    <p:sldId id="453" r:id="rId14"/>
    <p:sldId id="460" r:id="rId15"/>
    <p:sldId id="461" r:id="rId16"/>
    <p:sldId id="462" r:id="rId17"/>
    <p:sldId id="463" r:id="rId18"/>
    <p:sldId id="473" r:id="rId19"/>
  </p:sldIdLst>
  <p:sldSz cx="9144000" cy="5143500" type="screen16x9"/>
  <p:notesSz cx="6858000" cy="9144000"/>
  <p:custShowLst>
    <p:custShow name="Office Design Farben" id="0">
      <p:sldLst/>
    </p:custShow>
    <p:custShow name="PowerPoint Folienlayout" id="1">
      <p:sldLst/>
    </p:custShow>
  </p:custShowLst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MEL Referat L5 JF" initials="L5 JF" lastIdx="3" clrIdx="0">
    <p:extLst>
      <p:ext uri="{19B8F6BF-5375-455C-9EA6-DF929625EA0E}">
        <p15:presenceInfo xmlns:p15="http://schemas.microsoft.com/office/powerpoint/2012/main" userId="BMEL Referat L5 JF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4FD"/>
    <a:srgbClr val="1F8743"/>
    <a:srgbClr val="595959"/>
    <a:srgbClr val="C0003C"/>
    <a:srgbClr val="5F306E"/>
    <a:srgbClr val="0077B6"/>
    <a:srgbClr val="173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7028" autoAdjust="0"/>
  </p:normalViewPr>
  <p:slideViewPr>
    <p:cSldViewPr>
      <p:cViewPr varScale="1">
        <p:scale>
          <a:sx n="112" d="100"/>
          <a:sy n="112" d="100"/>
        </p:scale>
        <p:origin x="518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391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AB78E-8AA5-408A-ACE1-A0C29651DE35}" type="datetimeFigureOut">
              <a:rPr lang="de-DE" smtClean="0"/>
              <a:t>05.09.2025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52FF7-1CA1-4092-9374-FB4149A282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049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bg>
      <p:bgPr>
        <a:solidFill>
          <a:srgbClr val="1F87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1">
            <a:extLst>
              <a:ext uri="{FF2B5EF4-FFF2-40B4-BE49-F238E27FC236}">
                <a16:creationId xmlns:a16="http://schemas.microsoft.com/office/drawing/2014/main" id="{DBA3D50E-8EE7-4D3A-897C-3B683333F2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 bwMode="gray">
          <a:xfrm>
            <a:off x="204788" y="145256"/>
            <a:ext cx="8729663" cy="1388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endParaRPr lang="de-DE" sz="1350" b="0" i="0" dirty="0">
              <a:solidFill>
                <a:srgbClr val="A5A5A5"/>
              </a:solidFill>
              <a:latin typeface="BundesSans Office" panose="020B0002030500000203" pitchFamily="34" charset="0"/>
              <a:ea typeface="ＭＳ Ｐゴシック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08062" y="1681200"/>
            <a:ext cx="7631937" cy="1215000"/>
          </a:xfrm>
        </p:spPr>
        <p:txBody>
          <a:bodyPr anchor="b" anchorCtr="0"/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08062" y="3038400"/>
            <a:ext cx="7631938" cy="1081522"/>
          </a:xfrm>
        </p:spPr>
        <p:txBody>
          <a:bodyPr lIns="0"/>
          <a:lstStyle>
            <a:lvl1pPr marL="0" indent="0" algn="l">
              <a:lnSpc>
                <a:spcPts val="1800"/>
              </a:lnSpc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pic>
        <p:nvPicPr>
          <p:cNvPr id="10" name="Grafik 9" descr="logo&#10;&#10;logo of Federal Ministry of Agriculture, Food and Regional Identity">
            <a:extLst>
              <a:ext uri="{FF2B5EF4-FFF2-40B4-BE49-F238E27FC236}">
                <a16:creationId xmlns:a16="http://schemas.microsoft.com/office/drawing/2014/main" id="{0CBA5DBD-8FFB-4503-86A5-3EF7DBE514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144000"/>
            <a:ext cx="2255854" cy="1320810"/>
          </a:xfrm>
          <a:prstGeom prst="rect">
            <a:avLst/>
          </a:prstGeom>
        </p:spPr>
      </p:pic>
      <p:pic>
        <p:nvPicPr>
          <p:cNvPr id="6" name="Grafik 5" descr="Further Information&#10;&#10;Further information on the Federal Ministry of Agriculture, Food and Regional Identity&#10;Website: www.bmleh.de/social-media&#10;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6000" y="4295339"/>
            <a:ext cx="1098000" cy="2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046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1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885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der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0BD12337-488C-487E-A593-E9961127A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6F537D63-2C67-48D2-8F15-56C74D1C78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4000" y="1276350"/>
            <a:ext cx="2484437" cy="1528763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3FEA4F28-DE48-44A3-B193-A66DA78ECF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999" y="3183818"/>
            <a:ext cx="2483676" cy="490871"/>
          </a:xfrm>
        </p:spPr>
        <p:txBody>
          <a:bodyPr lIns="0" tIns="0" rIns="0" bIns="0">
            <a:noAutofit/>
          </a:bodyPr>
          <a:lstStyle>
            <a:lvl1pPr>
              <a:lnSpc>
                <a:spcPts val="1440"/>
              </a:lnSpc>
              <a:spcBef>
                <a:spcPts val="0"/>
              </a:spcBef>
              <a:defRPr sz="1200" i="0">
                <a:latin typeface="+mn-lt"/>
              </a:defRPr>
            </a:lvl1pPr>
          </a:lstStyle>
          <a:p>
            <a:pPr lvl="0"/>
            <a:r>
              <a:rPr lang="de-DE" dirty="0"/>
              <a:t>Bildunterschrift hinzufügen</a:t>
            </a:r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466439-DFAC-4C5A-88EC-11EF813BCBF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347963" y="1276350"/>
            <a:ext cx="2448000" cy="1528763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8959B009-0A34-4B48-AA21-935FE85C27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8000" y="3183818"/>
            <a:ext cx="2448000" cy="490870"/>
          </a:xfrm>
        </p:spPr>
        <p:txBody>
          <a:bodyPr lIns="0" tIns="0" rIns="0" bIns="0">
            <a:noAutofit/>
          </a:bodyPr>
          <a:lstStyle>
            <a:lvl1pPr>
              <a:lnSpc>
                <a:spcPts val="1440"/>
              </a:lnSpc>
              <a:spcBef>
                <a:spcPts val="0"/>
              </a:spcBef>
              <a:defRPr sz="1200" i="0">
                <a:latin typeface="+mn-lt"/>
              </a:defRPr>
            </a:lvl1pPr>
          </a:lstStyle>
          <a:p>
            <a:pPr lvl="0"/>
            <a:r>
              <a:rPr lang="de-DE" dirty="0"/>
              <a:t>Bildunterschrift hinzufügen</a:t>
            </a:r>
          </a:p>
        </p:txBody>
      </p:sp>
      <p:sp>
        <p:nvSpPr>
          <p:cNvPr id="15" name="Bildplatzhalter 14">
            <a:extLst>
              <a:ext uri="{FF2B5EF4-FFF2-40B4-BE49-F238E27FC236}">
                <a16:creationId xmlns:a16="http://schemas.microsoft.com/office/drawing/2014/main" id="{4D78F6C0-78A8-44BF-A645-B957C947896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56763" y="1276350"/>
            <a:ext cx="2484000" cy="1528763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3EC5493C-7724-4D8C-AE5A-B39744C57E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60355" y="3183818"/>
            <a:ext cx="2482851" cy="490869"/>
          </a:xfrm>
        </p:spPr>
        <p:txBody>
          <a:bodyPr lIns="0" tIns="0" rIns="0" bIns="0">
            <a:noAutofit/>
          </a:bodyPr>
          <a:lstStyle>
            <a:lvl1pPr>
              <a:lnSpc>
                <a:spcPts val="1440"/>
              </a:lnSpc>
              <a:spcBef>
                <a:spcPts val="0"/>
              </a:spcBef>
              <a:defRPr sz="1200" i="0">
                <a:latin typeface="+mn-lt"/>
              </a:defRPr>
            </a:lvl1pPr>
          </a:lstStyle>
          <a:p>
            <a:pPr lvl="0"/>
            <a:r>
              <a:rPr lang="de-DE" dirty="0"/>
              <a:t>Bildunterschrift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000" y="3680812"/>
            <a:ext cx="8136763" cy="691138"/>
          </a:xfrm>
        </p:spPr>
        <p:txBody>
          <a:bodyPr lIns="0" anchor="b" anchorCtr="0"/>
          <a:lstStyle>
            <a:lvl1pPr marL="0" indent="0">
              <a:buNone/>
              <a:defRPr sz="18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343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0BD12337-488C-487E-A593-E9961127A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3236" y="1652588"/>
            <a:ext cx="5292727" cy="2287587"/>
          </a:xfrm>
        </p:spPr>
        <p:txBody>
          <a:bodyPr lIns="0">
            <a:noAutofit/>
          </a:bodyPr>
          <a:lstStyle>
            <a:lvl1pPr>
              <a:spcBef>
                <a:spcPts val="0"/>
              </a:spcBef>
              <a:defRPr sz="1800"/>
            </a:lvl1pPr>
            <a:lvl2pPr>
              <a:spcBef>
                <a:spcPts val="0"/>
              </a:spcBef>
              <a:defRPr sz="1800"/>
            </a:lvl2pPr>
            <a:lvl3pPr>
              <a:spcBef>
                <a:spcPts val="0"/>
              </a:spcBef>
              <a:defRPr sz="1800"/>
            </a:lvl3pPr>
            <a:lvl4pPr>
              <a:spcBef>
                <a:spcPts val="0"/>
              </a:spcBef>
              <a:defRPr sz="1800"/>
            </a:lvl4pPr>
            <a:lvl5pPr>
              <a:spcBef>
                <a:spcPts val="0"/>
              </a:spcBef>
              <a:defRPr sz="18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3FEA4F28-DE48-44A3-B193-A66DA78ECF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3238" y="4320000"/>
            <a:ext cx="2484438" cy="360000"/>
          </a:xfrm>
        </p:spPr>
        <p:txBody>
          <a:bodyPr lIns="0" tIns="0" rIns="0" bIns="0">
            <a:noAutofit/>
          </a:bodyPr>
          <a:lstStyle>
            <a:lvl1pPr>
              <a:lnSpc>
                <a:spcPts val="1440"/>
              </a:lnSpc>
              <a:spcBef>
                <a:spcPts val="0"/>
              </a:spcBef>
              <a:defRPr sz="1200" i="1">
                <a:latin typeface="+mj-lt"/>
              </a:defRPr>
            </a:lvl1pPr>
          </a:lstStyle>
          <a:p>
            <a:pPr lvl="0"/>
            <a:r>
              <a:rPr lang="de-DE" dirty="0"/>
              <a:t>Quelle hinzufügen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8959B009-0A34-4B48-AA21-935FE85C27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8038" y="4320000"/>
            <a:ext cx="2807564" cy="360000"/>
          </a:xfrm>
        </p:spPr>
        <p:txBody>
          <a:bodyPr lIns="0" tIns="0" rIns="0" bIns="0">
            <a:noAutofit/>
          </a:bodyPr>
          <a:lstStyle>
            <a:lvl1pPr>
              <a:lnSpc>
                <a:spcPts val="1440"/>
              </a:lnSpc>
              <a:spcBef>
                <a:spcPts val="0"/>
              </a:spcBef>
              <a:defRPr sz="1200"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/>
              <a:t>Bildunterschrift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56000" y="1652588"/>
            <a:ext cx="2482849" cy="2287587"/>
          </a:xfrm>
        </p:spPr>
        <p:txBody>
          <a:bodyPr lIns="0">
            <a:no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796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48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9172625-FF52-49D8-AAA8-5914E55D7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03238" y="1652588"/>
            <a:ext cx="5292725" cy="2665412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40E3CCD-0055-487A-8774-C6FCE6CC85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56325" y="3996000"/>
            <a:ext cx="2501902" cy="360000"/>
          </a:xfrm>
        </p:spPr>
        <p:txBody>
          <a:bodyPr lIns="0" tIns="0" rIns="0" bIns="0">
            <a:noAutofit/>
          </a:bodyPr>
          <a:lstStyle>
            <a:lvl1pPr>
              <a:lnSpc>
                <a:spcPts val="1440"/>
              </a:lnSpc>
              <a:spcBef>
                <a:spcPts val="0"/>
              </a:spcBef>
              <a:defRPr sz="1200"/>
            </a:lvl1pPr>
          </a:lstStyle>
          <a:p>
            <a:pPr marL="0" marR="0" lvl="0" indent="0" algn="l" defTabSz="685800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/>
              <a:t>Bildunterschrift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56325" y="1652400"/>
            <a:ext cx="2482850" cy="2329337"/>
          </a:xfrm>
        </p:spPr>
        <p:txBody>
          <a:bodyPr lIns="0">
            <a:noAutofit/>
          </a:bodyPr>
          <a:lstStyle>
            <a:lvl1pPr marL="0" indent="0">
              <a:buNone/>
              <a:defRPr sz="18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949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hochformatig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9172625-FF52-49D8-AAA8-5914E55D7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03237" y="1652588"/>
            <a:ext cx="2484438" cy="2665412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40E3CCD-0055-487A-8774-C6FCE6CC85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8000" y="3996000"/>
            <a:ext cx="5292763" cy="360000"/>
          </a:xfrm>
        </p:spPr>
        <p:txBody>
          <a:bodyPr lIns="0" tIns="0" rIns="0" bIns="0">
            <a:noAutofit/>
          </a:bodyPr>
          <a:lstStyle>
            <a:lvl1pPr>
              <a:lnSpc>
                <a:spcPts val="1440"/>
              </a:lnSpc>
              <a:spcBef>
                <a:spcPts val="0"/>
              </a:spcBef>
              <a:defRPr sz="1200"/>
            </a:lvl1pPr>
          </a:lstStyle>
          <a:p>
            <a:pPr lvl="0"/>
            <a:r>
              <a:rPr lang="de-DE" dirty="0"/>
              <a:t>Bildunterschrift hinzufügen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6807D1A-1D9B-45B3-94AA-26149712CF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8000" y="1652400"/>
            <a:ext cx="5292763" cy="2337910"/>
          </a:xfrm>
        </p:spPr>
        <p:txBody>
          <a:bodyPr lIns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87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03239" y="1652588"/>
            <a:ext cx="3888741" cy="1514475"/>
          </a:xfrm>
        </p:spPr>
        <p:txBody>
          <a:bodyPr lIns="0" numCol="1" anchor="t" anchorCtr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defRPr/>
            </a:lvl1pPr>
            <a:lvl2pPr marL="0" indent="0">
              <a:lnSpc>
                <a:spcPts val="1440"/>
              </a:lnSpc>
              <a:spcBef>
                <a:spcPts val="0"/>
              </a:spcBef>
              <a:buNone/>
              <a:defRPr sz="1200"/>
            </a:lvl2pPr>
            <a:lvl3pPr marL="135731" indent="-135731">
              <a:lnSpc>
                <a:spcPts val="1440"/>
              </a:lnSpc>
              <a:tabLst>
                <a:tab pos="135731" algn="l"/>
              </a:tabLst>
              <a:defRPr sz="1200"/>
            </a:lvl3pPr>
            <a:lvl4pPr marL="270000" indent="-135000">
              <a:lnSpc>
                <a:spcPts val="1440"/>
              </a:lnSpc>
              <a:spcBef>
                <a:spcPts val="0"/>
              </a:spcBef>
              <a:defRPr sz="1200"/>
            </a:lvl4pPr>
            <a:lvl5pPr marL="407700" indent="-135000">
              <a:lnSpc>
                <a:spcPts val="144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lang="de-DE" dirty="0"/>
              <a:t>Text hinzufügen</a:t>
            </a:r>
          </a:p>
          <a:p>
            <a:pPr lvl="1"/>
            <a:r>
              <a:rPr lang="de-DE" dirty="0"/>
              <a:t>Bundesministerium</a:t>
            </a:r>
          </a:p>
          <a:p>
            <a:pPr lvl="1"/>
            <a:r>
              <a:rPr lang="de-DE" dirty="0"/>
              <a:t>Referat</a:t>
            </a:r>
          </a:p>
          <a:p>
            <a:pPr lvl="1"/>
            <a:r>
              <a:rPr lang="de-DE" dirty="0"/>
              <a:t>Straße</a:t>
            </a:r>
          </a:p>
          <a:p>
            <a:pPr lvl="1"/>
            <a:r>
              <a:rPr lang="de-DE" dirty="0"/>
              <a:t>PLZ Ort</a:t>
            </a:r>
          </a:p>
          <a:p>
            <a:pPr lvl="1"/>
            <a:endParaRPr lang="de-DE" dirty="0"/>
          </a:p>
        </p:txBody>
      </p:sp>
      <p:pic>
        <p:nvPicPr>
          <p:cNvPr id="7" name="Bild 4" descr="logo&#10;&#10;logo of Federal Ministry of Agriculture, Food and Regional Identity">
            <a:extLst>
              <a:ext uri="{FF2B5EF4-FFF2-40B4-BE49-F238E27FC236}">
                <a16:creationId xmlns:a16="http://schemas.microsoft.com/office/drawing/2014/main" id="{93F32532-C00C-4529-AA64-A1F19AC5CA0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286098" y="3672000"/>
            <a:ext cx="1829956" cy="1071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984DF27-98BD-4B1B-9935-D7B8221CB1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1388" y="2043882"/>
            <a:ext cx="3889375" cy="2214563"/>
          </a:xfrm>
        </p:spPr>
        <p:txBody>
          <a:bodyPr/>
          <a:lstStyle>
            <a:lvl1pPr>
              <a:lnSpc>
                <a:spcPts val="1440"/>
              </a:lnSpc>
              <a:spcBef>
                <a:spcPts val="0"/>
              </a:spcBef>
              <a:defRPr sz="1200"/>
            </a:lvl1pPr>
            <a:lvl2pPr>
              <a:lnSpc>
                <a:spcPts val="1440"/>
              </a:lnSpc>
              <a:spcBef>
                <a:spcPts val="0"/>
              </a:spcBef>
              <a:defRPr sz="1200"/>
            </a:lvl2pPr>
            <a:lvl3pPr>
              <a:lnSpc>
                <a:spcPts val="1440"/>
              </a:lnSpc>
              <a:spcBef>
                <a:spcPts val="0"/>
              </a:spcBef>
              <a:defRPr sz="1200"/>
            </a:lvl3pPr>
            <a:lvl4pPr>
              <a:lnSpc>
                <a:spcPts val="1440"/>
              </a:lnSpc>
              <a:spcBef>
                <a:spcPts val="0"/>
              </a:spcBef>
              <a:defRPr sz="1200"/>
            </a:lvl4pPr>
            <a:lvl5pPr>
              <a:lnSpc>
                <a:spcPts val="144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lang="de-DE" dirty="0"/>
              <a:t>Ansprechpartner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224597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3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alternativ, 1-zeilig">
    <p:bg>
      <p:bgPr>
        <a:solidFill>
          <a:srgbClr val="1F87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1">
            <a:extLst>
              <a:ext uri="{FF2B5EF4-FFF2-40B4-BE49-F238E27FC236}">
                <a16:creationId xmlns:a16="http://schemas.microsoft.com/office/drawing/2014/main" id="{DBA3D50E-8EE7-4D3A-897C-3B683333F2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 bwMode="gray">
          <a:xfrm>
            <a:off x="204788" y="145255"/>
            <a:ext cx="8729663" cy="2563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endParaRPr lang="de-DE" sz="1350" b="0" i="0" dirty="0">
              <a:solidFill>
                <a:srgbClr val="A5A5A5"/>
              </a:solidFill>
              <a:latin typeface="BundesSans Office" panose="020B0002030500000203" pitchFamily="34" charset="0"/>
              <a:ea typeface="ＭＳ Ｐゴシック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08000" y="1652587"/>
            <a:ext cx="7632000" cy="558253"/>
          </a:xfrm>
        </p:spPr>
        <p:txBody>
          <a:bodyPr lIns="0" anchor="t" anchorCtr="0">
            <a:noAutofit/>
          </a:bodyPr>
          <a:lstStyle>
            <a:lvl1pPr algn="l">
              <a:lnSpc>
                <a:spcPts val="3300"/>
              </a:lnSpc>
              <a:defRPr sz="3000">
                <a:latin typeface="+mj-lt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08000" y="2210841"/>
            <a:ext cx="7632000" cy="324000"/>
          </a:xfrm>
        </p:spPr>
        <p:txBody>
          <a:bodyPr lIns="0">
            <a:noAutofit/>
          </a:bodyPr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pic>
        <p:nvPicPr>
          <p:cNvPr id="11" name="Grafik 10" descr="logo&#10;&#10;logo of Federal Ministry of Agriculture, Food and Regional Identity">
            <a:extLst>
              <a:ext uri="{FF2B5EF4-FFF2-40B4-BE49-F238E27FC236}">
                <a16:creationId xmlns:a16="http://schemas.microsoft.com/office/drawing/2014/main" id="{6BD7599A-A2C7-44CB-B4DC-D2259417DA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199" y="144000"/>
            <a:ext cx="2255854" cy="1320810"/>
          </a:xfrm>
          <a:prstGeom prst="rect">
            <a:avLst/>
          </a:prstGeom>
        </p:spPr>
      </p:pic>
      <p:pic>
        <p:nvPicPr>
          <p:cNvPr id="4" name="Grafik 3" descr="Further Information&#10;&#10;Further information on the Federal Ministry of Agriculture, Food and Regional Identity&#10;Website: www.bmleh.de/social-media&#10;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6000" y="4295339"/>
            <a:ext cx="1098000" cy="2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189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alternativ, 2-zeilig">
    <p:bg>
      <p:bgPr>
        <a:solidFill>
          <a:srgbClr val="1F87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1">
            <a:extLst>
              <a:ext uri="{FF2B5EF4-FFF2-40B4-BE49-F238E27FC236}">
                <a16:creationId xmlns:a16="http://schemas.microsoft.com/office/drawing/2014/main" id="{DBA3D50E-8EE7-4D3A-897C-3B683333F2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 bwMode="gray">
          <a:xfrm>
            <a:off x="204788" y="145255"/>
            <a:ext cx="8729663" cy="3001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endParaRPr lang="de-DE" sz="1350" b="0" i="0" dirty="0">
              <a:solidFill>
                <a:srgbClr val="A5A5A5"/>
              </a:solidFill>
              <a:latin typeface="BundesSans Office" panose="020B0002030500000203" pitchFamily="34" charset="0"/>
              <a:ea typeface="ＭＳ Ｐゴシック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08000" y="1652797"/>
            <a:ext cx="7632000" cy="990997"/>
          </a:xfrm>
        </p:spPr>
        <p:txBody>
          <a:bodyPr anchor="t" anchorCtr="0">
            <a:noAutofit/>
          </a:bodyPr>
          <a:lstStyle>
            <a:lvl1pPr algn="l">
              <a:lnSpc>
                <a:spcPts val="3300"/>
              </a:lnSpc>
              <a:defRPr sz="3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08000" y="2643794"/>
            <a:ext cx="7632000" cy="324000"/>
          </a:xfrm>
        </p:spPr>
        <p:txBody>
          <a:bodyPr>
            <a:noAutofit/>
          </a:bodyPr>
          <a:lstStyle>
            <a:lvl1pPr marL="0" indent="0" algn="l">
              <a:lnSpc>
                <a:spcPts val="2200"/>
              </a:lnSpc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pic>
        <p:nvPicPr>
          <p:cNvPr id="10" name="Grafik 9" descr="logo&#10;&#10;logo of Federal Ministry of Agriculture, Food and Regional Identity">
            <a:extLst>
              <a:ext uri="{FF2B5EF4-FFF2-40B4-BE49-F238E27FC236}">
                <a16:creationId xmlns:a16="http://schemas.microsoft.com/office/drawing/2014/main" id="{0CBA5DBD-8FFB-4503-86A5-3EF7DBE51430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199" y="144000"/>
            <a:ext cx="2255854" cy="1320810"/>
          </a:xfrm>
          <a:prstGeom prst="rect">
            <a:avLst/>
          </a:prstGeom>
        </p:spPr>
      </p:pic>
      <p:pic>
        <p:nvPicPr>
          <p:cNvPr id="4" name="Grafik 3" descr="Further Information&#10;&#10;Further information on the Federal Ministry of Agriculture, Food and Regional Identity&#10;Website: www.bmleh.de/social-media&#10;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6000" y="4295339"/>
            <a:ext cx="1098000" cy="2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750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alternativ, 3-zeilig">
    <p:bg>
      <p:bgPr>
        <a:solidFill>
          <a:srgbClr val="1F87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1">
            <a:extLst>
              <a:ext uri="{FF2B5EF4-FFF2-40B4-BE49-F238E27FC236}">
                <a16:creationId xmlns:a16="http://schemas.microsoft.com/office/drawing/2014/main" id="{DBA3D50E-8EE7-4D3A-897C-3B683333F2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 bwMode="gray">
          <a:xfrm>
            <a:off x="205537" y="144000"/>
            <a:ext cx="8729663" cy="339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endParaRPr lang="de-DE" sz="1350" b="0" i="0" dirty="0">
              <a:solidFill>
                <a:srgbClr val="A5A5A5"/>
              </a:solidFill>
              <a:latin typeface="BundesSans Office" panose="020B0002030500000203" pitchFamily="34" charset="0"/>
              <a:ea typeface="ＭＳ Ｐゴシック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08000" y="1652588"/>
            <a:ext cx="7632000" cy="1402505"/>
          </a:xfrm>
        </p:spPr>
        <p:txBody>
          <a:bodyPr anchor="t" anchorCtr="0">
            <a:noAutofit/>
          </a:bodyPr>
          <a:lstStyle>
            <a:lvl1pPr algn="l">
              <a:lnSpc>
                <a:spcPts val="3300"/>
              </a:lnSpc>
              <a:defRPr sz="3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08000" y="3055093"/>
            <a:ext cx="7632000" cy="324000"/>
          </a:xfrm>
        </p:spPr>
        <p:txBody>
          <a:bodyPr>
            <a:noAutofit/>
          </a:bodyPr>
          <a:lstStyle>
            <a:lvl1pPr marL="0" indent="0" algn="l">
              <a:lnSpc>
                <a:spcPts val="2200"/>
              </a:lnSpc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pic>
        <p:nvPicPr>
          <p:cNvPr id="10" name="Grafik 9" descr="logo&#10;&#10;logo of Federal Ministry of Agriculture, Food and Regional Identity">
            <a:extLst>
              <a:ext uri="{FF2B5EF4-FFF2-40B4-BE49-F238E27FC236}">
                <a16:creationId xmlns:a16="http://schemas.microsoft.com/office/drawing/2014/main" id="{0CBA5DBD-8FFB-4503-86A5-3EF7DBE514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200" y="144000"/>
            <a:ext cx="2255854" cy="1320810"/>
          </a:xfrm>
          <a:prstGeom prst="rect">
            <a:avLst/>
          </a:prstGeom>
        </p:spPr>
      </p:pic>
      <p:pic>
        <p:nvPicPr>
          <p:cNvPr id="4" name="Grafik 3" descr="Further Information&#10;&#10;Further information on the Federal Ministry of Agriculture, Food and Regional Identity&#10;Website: www.bmleh.de/social-media&#10;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6000" y="4295339"/>
            <a:ext cx="1098000" cy="2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44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lIns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170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 und Bildunt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3237" y="1276350"/>
            <a:ext cx="8137525" cy="2701650"/>
          </a:xfrm>
        </p:spPr>
        <p:txBody>
          <a:bodyPr lIns="0" rIns="0" numCol="1" spcCol="32400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2EA9A9A-B827-443B-9DC0-30A2C7DE3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000" y="4320000"/>
            <a:ext cx="2483675" cy="360000"/>
          </a:xfrm>
        </p:spPr>
        <p:txBody>
          <a:bodyPr lIns="0" tIns="0" rIns="0" bIns="0">
            <a:noAutofit/>
          </a:bodyPr>
          <a:lstStyle>
            <a:lvl1pPr>
              <a:lnSpc>
                <a:spcPts val="1440"/>
              </a:lnSpc>
              <a:spcBef>
                <a:spcPts val="0"/>
              </a:spcBef>
              <a:defRPr sz="1200" i="1">
                <a:latin typeface="+mj-lt"/>
              </a:defRPr>
            </a:lvl1pPr>
          </a:lstStyle>
          <a:p>
            <a:pPr lvl="0"/>
            <a:r>
              <a:rPr lang="de-DE" dirty="0"/>
              <a:t>Quelle hinzufügen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59DD9A0F-EAA2-409B-BAAA-A7397CBC76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8000" y="4320000"/>
            <a:ext cx="5292763" cy="360000"/>
          </a:xfrm>
        </p:spPr>
        <p:txBody>
          <a:bodyPr lIns="0" tIns="0" rIns="0" bIns="0"/>
          <a:lstStyle>
            <a:lvl1pPr>
              <a:lnSpc>
                <a:spcPts val="1440"/>
              </a:lnSpc>
              <a:spcBef>
                <a:spcPts val="0"/>
              </a:spcBef>
              <a:defRPr sz="1200"/>
            </a:lvl1pPr>
          </a:lstStyle>
          <a:p>
            <a:pPr lvl="0"/>
            <a:r>
              <a:rPr lang="de-DE" dirty="0"/>
              <a:t>Bildunterschrift hinzufügen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C1C5AD9F-A844-4187-BB5B-AA9EC92E505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BF87D139-E964-44F2-AFBB-35F13E55BCD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799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rgbClr val="1F87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08063" y="484188"/>
            <a:ext cx="7632700" cy="1945812"/>
          </a:xfrm>
        </p:spPr>
        <p:txBody>
          <a:bodyPr lIns="0" anchor="b" anchorCtr="0">
            <a:noAutofit/>
          </a:bodyPr>
          <a:lstStyle>
            <a:lvl1pPr marL="342900" indent="-342900" algn="l">
              <a:lnSpc>
                <a:spcPts val="3300"/>
              </a:lnSpc>
              <a:buFont typeface="+mj-lt"/>
              <a:buAutoNum type="arabicPeriod"/>
              <a:defRPr sz="3000" b="0" cap="none"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08063" y="2702700"/>
            <a:ext cx="5507486" cy="1775256"/>
          </a:xfrm>
        </p:spPr>
        <p:txBody>
          <a:bodyPr lIns="0" tIns="0" rIns="0" anchor="t" anchorCtr="0">
            <a:noAutofit/>
          </a:bodyPr>
          <a:lstStyle>
            <a:lvl1pPr marL="342900" indent="0">
              <a:lnSpc>
                <a:spcPts val="2200"/>
              </a:lnSpc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85266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35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3238" y="1652587"/>
            <a:ext cx="3889375" cy="2665413"/>
          </a:xfrm>
        </p:spPr>
        <p:txBody>
          <a:bodyPr lIns="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51387" y="1652587"/>
            <a:ext cx="3889375" cy="2665413"/>
          </a:xfrm>
        </p:spPr>
        <p:txBody>
          <a:bodyPr lIns="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975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67" userDrawn="1">
          <p15:clr>
            <a:srgbClr val="5ACBF0"/>
          </p15:clr>
        </p15:guide>
        <p15:guide id="2" pos="2993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3238" y="1655966"/>
            <a:ext cx="3889376" cy="216000"/>
          </a:xfrm>
        </p:spPr>
        <p:txBody>
          <a:bodyPr lIns="0" anchor="b">
            <a:noAutofit/>
          </a:bodyPr>
          <a:lstStyle>
            <a:lvl1pPr marL="0" indent="0">
              <a:buNone/>
              <a:defRPr sz="1800" b="1"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3238" y="2048553"/>
            <a:ext cx="3887788" cy="2269447"/>
          </a:xfrm>
        </p:spPr>
        <p:txBody>
          <a:bodyPr lIns="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752000" y="1655966"/>
            <a:ext cx="3888000" cy="216000"/>
          </a:xfrm>
        </p:spPr>
        <p:txBody>
          <a:bodyPr lIns="0" anchor="b">
            <a:noAutofit/>
          </a:bodyPr>
          <a:lstStyle>
            <a:lvl1pPr marL="0" indent="0">
              <a:buNone/>
              <a:defRPr sz="1800" b="1"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751389" y="2048554"/>
            <a:ext cx="3887788" cy="2269446"/>
          </a:xfrm>
        </p:spPr>
        <p:txBody>
          <a:bodyPr lIns="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18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67" userDrawn="1">
          <p15:clr>
            <a:srgbClr val="5ACBF0"/>
          </p15:clr>
        </p15:guide>
        <p15:guide id="2" pos="2993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03238" y="484188"/>
            <a:ext cx="8137525" cy="7921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Titelmasterformat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3238" y="1652588"/>
            <a:ext cx="8135381" cy="26654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771800" y="4846500"/>
            <a:ext cx="5544200" cy="116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409600" y="4846500"/>
            <a:ext cx="432000" cy="116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8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84" r:id="rId2"/>
    <p:sldLayoutId id="2147483785" r:id="rId3"/>
    <p:sldLayoutId id="2147483786" r:id="rId4"/>
    <p:sldLayoutId id="2147483774" r:id="rId5"/>
    <p:sldLayoutId id="2147483793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91" r:id="rId12"/>
    <p:sldLayoutId id="2147483780" r:id="rId13"/>
    <p:sldLayoutId id="2147483781" r:id="rId14"/>
    <p:sldLayoutId id="2147483790" r:id="rId15"/>
    <p:sldLayoutId id="2147483792" r:id="rId16"/>
  </p:sldLayoutIdLst>
  <p:hf hdr="0" ftr="0" dt="0"/>
  <p:txStyles>
    <p:titleStyle>
      <a:lvl1pPr algn="l" defTabSz="685800" rtl="0" eaLnBrk="1" latinLnBrk="0" hangingPunct="1">
        <a:lnSpc>
          <a:spcPts val="3300"/>
        </a:lnSpc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400"/>
        </a:spcBef>
        <a:buFont typeface="Arial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9000" indent="-189000" algn="l" defTabSz="685800" rtl="0" eaLnBrk="1" latinLnBrk="0" hangingPunct="1">
        <a:lnSpc>
          <a:spcPct val="100000"/>
        </a:lnSpc>
        <a:spcBef>
          <a:spcPts val="400"/>
        </a:spcBef>
        <a:buFont typeface="BundesSans Regular" panose="020B000203050000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78000" indent="-189000" algn="l" defTabSz="685800" rtl="0" eaLnBrk="1" latinLnBrk="0" hangingPunct="1">
        <a:lnSpc>
          <a:spcPct val="100000"/>
        </a:lnSpc>
        <a:spcBef>
          <a:spcPts val="400"/>
        </a:spcBef>
        <a:buFont typeface="BundesSans Regular" panose="020B000203050000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67000" indent="-189000" algn="l" defTabSz="685800" rtl="0" eaLnBrk="1" latinLnBrk="0" hangingPunct="1">
        <a:lnSpc>
          <a:spcPct val="100000"/>
        </a:lnSpc>
        <a:spcBef>
          <a:spcPts val="400"/>
        </a:spcBef>
        <a:buFont typeface="BundesSans Regular" panose="020B000203050000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56000" indent="-189000" algn="l" defTabSz="685800" rtl="0" eaLnBrk="1" latinLnBrk="0" hangingPunct="1">
        <a:lnSpc>
          <a:spcPct val="100000"/>
        </a:lnSpc>
        <a:spcBef>
          <a:spcPts val="400"/>
        </a:spcBef>
        <a:buFont typeface="BundesSans Regular" panose="020B000203050000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720" userDrawn="1">
          <p15:clr>
            <a:srgbClr val="F26B43"/>
          </p15:clr>
        </p15:guide>
        <p15:guide id="2" pos="317" userDrawn="1">
          <p15:clr>
            <a:srgbClr val="F26B43"/>
          </p15:clr>
        </p15:guide>
        <p15:guide id="4" orient="horz" pos="305" userDrawn="1">
          <p15:clr>
            <a:srgbClr val="F26B43"/>
          </p15:clr>
        </p15:guide>
        <p15:guide id="5" orient="horz" pos="1041" userDrawn="1">
          <p15:clr>
            <a:srgbClr val="F26B43"/>
          </p15:clr>
        </p15:guide>
        <p15:guide id="7" pos="5443" userDrawn="1">
          <p15:clr>
            <a:srgbClr val="F26B43"/>
          </p15:clr>
        </p15:guide>
        <p15:guide id="9" pos="3651" userDrawn="1">
          <p15:clr>
            <a:srgbClr val="F26B43"/>
          </p15:clr>
        </p15:guide>
        <p15:guide id="10" pos="3878" userDrawn="1">
          <p15:clr>
            <a:srgbClr val="F26B43"/>
          </p15:clr>
        </p15:guide>
        <p15:guide id="11" pos="1882" userDrawn="1">
          <p15:clr>
            <a:srgbClr val="F26B43"/>
          </p15:clr>
        </p15:guide>
        <p15:guide id="12" pos="2109" userDrawn="1">
          <p15:clr>
            <a:srgbClr val="F26B43"/>
          </p15:clr>
        </p15:guide>
        <p15:guide id="19" orient="horz" pos="2006" userDrawn="1">
          <p15:clr>
            <a:srgbClr val="F26B43"/>
          </p15:clr>
        </p15:guide>
        <p15:guide id="23" orient="horz" pos="1767" userDrawn="1">
          <p15:clr>
            <a:srgbClr val="F26B43"/>
          </p15:clr>
        </p15:guide>
        <p15:guide id="24" orient="horz" pos="8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ortragstitel Variante 1">
            <a:extLst>
              <a:ext uri="{FF2B5EF4-FFF2-40B4-BE49-F238E27FC236}">
                <a16:creationId xmlns:a16="http://schemas.microsoft.com/office/drawing/2014/main" id="{F73F0BB5-A88F-49A1-8418-44611DFF6285}"/>
              </a:ext>
            </a:extLst>
          </p:cNvPr>
          <p:cNvSpPr txBox="1"/>
          <p:nvPr/>
        </p:nvSpPr>
        <p:spPr>
          <a:xfrm>
            <a:off x="755576" y="1995686"/>
            <a:ext cx="7398386" cy="14182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FFFFFF"/>
                </a:solidFill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kumimoji="0" lang="de-DE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erifOffice"/>
              </a:rPr>
              <a:t>Foot and </a:t>
            </a:r>
            <a:r>
              <a:rPr kumimoji="0" lang="de-DE" sz="3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erifOffice"/>
              </a:rPr>
              <a:t>Mouth</a:t>
            </a:r>
            <a:r>
              <a:rPr kumimoji="0" lang="de-DE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erifOffice"/>
              </a:rPr>
              <a:t> </a:t>
            </a:r>
            <a:r>
              <a:rPr lang="de-DE" sz="3600" dirty="0">
                <a:solidFill>
                  <a:srgbClr val="FFFFFF"/>
                </a:solidFill>
                <a:latin typeface="BundesSans Office" panose="020B0002030500000203" pitchFamily="34" charset="0"/>
                <a:sym typeface="BundesSerifOffice"/>
              </a:rPr>
              <a:t>D</a:t>
            </a:r>
            <a:r>
              <a:rPr kumimoji="0" lang="de-DE" sz="3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erifOffice"/>
              </a:rPr>
              <a:t>isease</a:t>
            </a:r>
            <a:r>
              <a:rPr kumimoji="0" lang="de-DE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erifOffice"/>
              </a:rPr>
              <a:t> (FMD) </a:t>
            </a:r>
          </a:p>
          <a:p>
            <a:pPr marL="0" marR="0" lvl="0" indent="0" algn="ctr" defTabSz="914400" rtl="0" eaLnBrk="1" fontAlgn="auto" latinLnBrk="0" hangingPunct="0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FFFFFF"/>
                </a:solidFill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endParaRPr lang="de-DE" sz="3600" kern="0" dirty="0">
              <a:solidFill>
                <a:srgbClr val="FFFFFF"/>
              </a:solidFill>
              <a:latin typeface="BundesSans Office" panose="020B0002030500000203" pitchFamily="34" charset="0"/>
              <a:sym typeface="BundesSerifOffice"/>
            </a:endParaRPr>
          </a:p>
          <a:p>
            <a:pPr marL="0" marR="0" lvl="0" indent="0" algn="ctr" defTabSz="914400" rtl="0" eaLnBrk="1" fontAlgn="auto" latinLnBrk="0" hangingPunct="0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solidFill>
                  <a:srgbClr val="FFFFFF"/>
                </a:solidFill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kumimoji="0" lang="de-DE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erifOffice"/>
              </a:rPr>
              <a:t>in </a:t>
            </a:r>
            <a:r>
              <a:rPr lang="de-DE" sz="3600" kern="0" dirty="0">
                <a:solidFill>
                  <a:srgbClr val="FFFFFF"/>
                </a:solidFill>
                <a:latin typeface="BundesSans Office" panose="020B0002030500000203" pitchFamily="34" charset="0"/>
                <a:sym typeface="BundesSerifOffice"/>
              </a:rPr>
              <a:t>Germany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undesSans Office" panose="020B0002030500000203" pitchFamily="34" charset="0"/>
              <a:sym typeface="BundesSerifOffice"/>
            </a:endParaRPr>
          </a:p>
        </p:txBody>
      </p:sp>
      <p:sp>
        <p:nvSpPr>
          <p:cNvPr id="6" name="Untertitel Variante 1">
            <a:extLst>
              <a:ext uri="{FF2B5EF4-FFF2-40B4-BE49-F238E27FC236}">
                <a16:creationId xmlns:a16="http://schemas.microsoft.com/office/drawing/2014/main" id="{B63341AB-1C5B-44F0-8877-293513651AAF}"/>
              </a:ext>
            </a:extLst>
          </p:cNvPr>
          <p:cNvSpPr txBox="1"/>
          <p:nvPr/>
        </p:nvSpPr>
        <p:spPr>
          <a:xfrm>
            <a:off x="755576" y="3867894"/>
            <a:ext cx="7398386" cy="3439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ts val="1800"/>
              </a:lnSpc>
              <a:defRPr sz="1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ansOffice"/>
              </a:rPr>
              <a:t>FMD </a:t>
            </a:r>
            <a:r>
              <a:rPr kumimoji="0" lang="de-DE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ansOffice"/>
              </a:rPr>
              <a:t>seminar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undesSans Office" panose="020B0002030500000203" pitchFamily="34" charset="0"/>
                <a:sym typeface="BundesSansOffice"/>
              </a:rPr>
              <a:t> Nitra September 2025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undesSans Office" panose="020B0002030500000203" pitchFamily="34" charset="0"/>
              <a:sym typeface="BundesSansOffice"/>
            </a:endParaRPr>
          </a:p>
        </p:txBody>
      </p:sp>
    </p:spTree>
    <p:extLst>
      <p:ext uri="{BB962C8B-B14F-4D97-AF65-F5344CB8AC3E}">
        <p14:creationId xmlns:p14="http://schemas.microsoft.com/office/powerpoint/2010/main" val="234144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Titel der Folie">
            <a:extLst>
              <a:ext uri="{FF2B5EF4-FFF2-40B4-BE49-F238E27FC236}">
                <a16:creationId xmlns:a16="http://schemas.microsoft.com/office/drawing/2014/main" id="{7596C77B-8AC2-4E8E-AB1D-0DFDDEF10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8075" y="166417"/>
            <a:ext cx="8137525" cy="36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 err="1"/>
              <a:t>sampling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wild </a:t>
            </a:r>
            <a:r>
              <a:rPr lang="de-DE" sz="2400" dirty="0" err="1"/>
              <a:t>animals</a:t>
            </a:r>
            <a:endParaRPr lang="de-DE" sz="2400" dirty="0"/>
          </a:p>
        </p:txBody>
      </p:sp>
      <p:sp>
        <p:nvSpPr>
          <p:cNvPr id="11" name="Textfeld zur Folie">
            <a:extLst>
              <a:ext uri="{FF2B5EF4-FFF2-40B4-BE49-F238E27FC236}">
                <a16:creationId xmlns:a16="http://schemas.microsoft.com/office/drawing/2014/main" id="{21289B69-F368-49AE-9ED2-605D53A986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7504" y="680499"/>
            <a:ext cx="4248472" cy="4255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altLang="de-DE" sz="2000" dirty="0" err="1">
                <a:cs typeface="Open Sans" panose="020B0606030504020204" pitchFamily="34" charset="0"/>
              </a:rPr>
              <a:t>search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for</a:t>
            </a:r>
            <a:r>
              <a:rPr lang="de-DE" altLang="de-DE" sz="2000" dirty="0">
                <a:cs typeface="Open Sans" panose="020B0606030504020204" pitchFamily="34" charset="0"/>
              </a:rPr>
              <a:t> wild </a:t>
            </a:r>
            <a:r>
              <a:rPr lang="de-DE" altLang="de-DE" sz="2000" dirty="0" err="1">
                <a:cs typeface="Open Sans" panose="020B0606030504020204" pitchFamily="34" charset="0"/>
              </a:rPr>
              <a:t>animals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by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helicopter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flight</a:t>
            </a:r>
            <a:r>
              <a:rPr lang="de-DE" altLang="de-DE" sz="2000" dirty="0">
                <a:cs typeface="Open Sans" panose="020B0606030504020204" pitchFamily="34" charset="0"/>
              </a:rPr>
              <a:t> 22.01.2025 </a:t>
            </a:r>
            <a:r>
              <a:rPr lang="de-DE" altLang="de-DE" sz="2000" dirty="0">
                <a:solidFill>
                  <a:srgbClr val="FFC000"/>
                </a:solidFill>
                <a:cs typeface="Open Sans" panose="020B0606030504020204" pitchFamily="34" charset="0"/>
              </a:rPr>
              <a:t>(</a:t>
            </a:r>
            <a:r>
              <a:rPr lang="de-DE" altLang="de-DE" sz="2000" dirty="0" err="1">
                <a:solidFill>
                  <a:srgbClr val="FFC000"/>
                </a:solidFill>
                <a:cs typeface="Open Sans" panose="020B0606030504020204" pitchFamily="34" charset="0"/>
              </a:rPr>
              <a:t>yellow</a:t>
            </a:r>
            <a:r>
              <a:rPr lang="de-DE" altLang="de-DE" sz="2000" dirty="0">
                <a:solidFill>
                  <a:srgbClr val="FFC000"/>
                </a:solidFill>
                <a:cs typeface="Open Sans" panose="020B0606030504020204" pitchFamily="34" charset="0"/>
              </a:rPr>
              <a:t>) </a:t>
            </a:r>
            <a:r>
              <a:rPr lang="de-DE" altLang="de-DE" sz="2000" dirty="0" err="1">
                <a:cs typeface="Open Sans" panose="020B0606030504020204" pitchFamily="34" charset="0"/>
              </a:rPr>
              <a:t>westward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from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motorway</a:t>
            </a:r>
            <a:r>
              <a:rPr lang="de-DE" altLang="de-DE" sz="2000" dirty="0">
                <a:cs typeface="Open Sans" panose="020B0606030504020204" pitchFamily="34" charset="0"/>
              </a:rPr>
              <a:t> A 10 (Berliner Ring </a:t>
            </a:r>
            <a:r>
              <a:rPr lang="de-DE" altLang="de-DE" sz="2000" dirty="0" err="1">
                <a:cs typeface="Open Sans" panose="020B0606030504020204" pitchFamily="34" charset="0"/>
              </a:rPr>
              <a:t>eastern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part</a:t>
            </a:r>
            <a:r>
              <a:rPr lang="de-DE" altLang="de-DE" sz="2000" dirty="0">
                <a:cs typeface="Open Sans" panose="020B0606030504020204" pitchFamily="34" charset="0"/>
              </a:rPr>
              <a:t>)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altLang="de-DE" sz="2000" dirty="0">
                <a:cs typeface="Open Sans" panose="020B0606030504020204" pitchFamily="34" charset="0"/>
              </a:rPr>
              <a:t>267 </a:t>
            </a:r>
            <a:r>
              <a:rPr lang="de-DE" altLang="de-DE" sz="2000" dirty="0" err="1">
                <a:cs typeface="Open Sans" panose="020B0606030504020204" pitchFamily="34" charset="0"/>
              </a:rPr>
              <a:t>roe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deer</a:t>
            </a:r>
            <a:r>
              <a:rPr lang="de-DE" altLang="de-DE" sz="2000" dirty="0">
                <a:cs typeface="Open Sans" panose="020B0606030504020204" pitchFamily="34" charset="0"/>
              </a:rPr>
              <a:t> (64%), 152 wild </a:t>
            </a:r>
            <a:r>
              <a:rPr lang="de-DE" altLang="de-DE" sz="2000" dirty="0" err="1">
                <a:cs typeface="Open Sans" panose="020B0606030504020204" pitchFamily="34" charset="0"/>
              </a:rPr>
              <a:t>boar</a:t>
            </a:r>
            <a:r>
              <a:rPr lang="de-DE" altLang="de-DE" sz="2000" dirty="0">
                <a:cs typeface="Open Sans" panose="020B0606030504020204" pitchFamily="34" charset="0"/>
              </a:rPr>
              <a:t> (36%)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altLang="de-DE" sz="2000" dirty="0">
                <a:cs typeface="Open Sans" panose="020B0606030504020204" pitchFamily="34" charset="0"/>
              </a:rPr>
              <a:t>23.01.2025 </a:t>
            </a:r>
            <a:r>
              <a:rPr lang="de-DE" altLang="de-DE" sz="2000" dirty="0">
                <a:solidFill>
                  <a:srgbClr val="C00000"/>
                </a:solidFill>
                <a:cs typeface="Open Sans" panose="020B0606030504020204" pitchFamily="34" charset="0"/>
              </a:rPr>
              <a:t>(</a:t>
            </a:r>
            <a:r>
              <a:rPr lang="de-DE" altLang="de-DE" sz="2000" dirty="0" err="1">
                <a:solidFill>
                  <a:srgbClr val="C00000"/>
                </a:solidFill>
                <a:cs typeface="Open Sans" panose="020B0606030504020204" pitchFamily="34" charset="0"/>
              </a:rPr>
              <a:t>red</a:t>
            </a:r>
            <a:r>
              <a:rPr lang="de-DE" altLang="de-DE" sz="2000" dirty="0">
                <a:solidFill>
                  <a:srgbClr val="C00000"/>
                </a:solidFill>
                <a:cs typeface="Open Sans" panose="020B0606030504020204" pitchFamily="34" charset="0"/>
              </a:rPr>
              <a:t>)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altLang="de-DE" sz="2000" dirty="0">
                <a:cs typeface="Open Sans" panose="020B0606030504020204" pitchFamily="34" charset="0"/>
              </a:rPr>
              <a:t>959 </a:t>
            </a:r>
            <a:r>
              <a:rPr lang="de-DE" altLang="de-DE" sz="2000" dirty="0" err="1">
                <a:cs typeface="Open Sans" panose="020B0606030504020204" pitchFamily="34" charset="0"/>
              </a:rPr>
              <a:t>roe</a:t>
            </a:r>
            <a:r>
              <a:rPr lang="de-DE" altLang="de-DE" sz="2000" dirty="0">
                <a:cs typeface="Open Sans" panose="020B0606030504020204" pitchFamily="34" charset="0"/>
              </a:rPr>
              <a:t> </a:t>
            </a:r>
            <a:r>
              <a:rPr lang="de-DE" altLang="de-DE" sz="2000" dirty="0" err="1">
                <a:cs typeface="Open Sans" panose="020B0606030504020204" pitchFamily="34" charset="0"/>
              </a:rPr>
              <a:t>deer</a:t>
            </a:r>
            <a:r>
              <a:rPr lang="de-DE" altLang="de-DE" sz="2000" dirty="0">
                <a:cs typeface="Open Sans" panose="020B0606030504020204" pitchFamily="34" charset="0"/>
              </a:rPr>
              <a:t> (79 %), 181 wild </a:t>
            </a:r>
            <a:r>
              <a:rPr lang="de-DE" altLang="de-DE" sz="2000" dirty="0" err="1">
                <a:cs typeface="Open Sans" panose="020B0606030504020204" pitchFamily="34" charset="0"/>
              </a:rPr>
              <a:t>boar</a:t>
            </a:r>
            <a:r>
              <a:rPr lang="de-DE" altLang="de-DE" sz="2000" dirty="0">
                <a:cs typeface="Open Sans" panose="020B0606030504020204" pitchFamily="34" charset="0"/>
              </a:rPr>
              <a:t> (15%)</a:t>
            </a:r>
            <a:endParaRPr lang="en-US" sz="2000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9D008C5-F46D-4A22-9BD6-9F072687B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187" y="808482"/>
            <a:ext cx="4624270" cy="352653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000C8763-AF96-4628-922C-FA55E0A66200}"/>
              </a:ext>
            </a:extLst>
          </p:cNvPr>
          <p:cNvSpPr txBox="1"/>
          <p:nvPr/>
        </p:nvSpPr>
        <p:spPr>
          <a:xfrm>
            <a:off x="4175449" y="4433460"/>
            <a:ext cx="4968551" cy="46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45945" indent="-245945">
              <a:buFont typeface="Wingdings" panose="05000000000000000000" pitchFamily="2" charset="2"/>
              <a:buChar char="à"/>
            </a:pPr>
            <a:r>
              <a:rPr lang="de-DE" sz="1205" dirty="0" err="1">
                <a:solidFill>
                  <a:srgbClr val="000000"/>
                </a:solidFill>
              </a:rPr>
              <a:t>objective</a:t>
            </a:r>
            <a:r>
              <a:rPr lang="de-DE" sz="1205" dirty="0">
                <a:solidFill>
                  <a:srgbClr val="000000"/>
                </a:solidFill>
              </a:rPr>
              <a:t>: at least 200 </a:t>
            </a:r>
            <a:r>
              <a:rPr lang="de-DE" sz="1205" dirty="0" err="1">
                <a:solidFill>
                  <a:srgbClr val="000000"/>
                </a:solidFill>
              </a:rPr>
              <a:t>samples</a:t>
            </a:r>
            <a:r>
              <a:rPr lang="de-DE" sz="1205" dirty="0">
                <a:solidFill>
                  <a:srgbClr val="000000"/>
                </a:solidFill>
              </a:rPr>
              <a:t> </a:t>
            </a:r>
            <a:r>
              <a:rPr lang="de-DE" sz="1205" dirty="0" err="1">
                <a:solidFill>
                  <a:srgbClr val="000000"/>
                </a:solidFill>
              </a:rPr>
              <a:t>from</a:t>
            </a:r>
            <a:r>
              <a:rPr lang="de-DE" sz="1205" dirty="0">
                <a:solidFill>
                  <a:srgbClr val="000000"/>
                </a:solidFill>
              </a:rPr>
              <a:t> </a:t>
            </a:r>
            <a:r>
              <a:rPr lang="de-DE" sz="1205" dirty="0" err="1">
                <a:solidFill>
                  <a:srgbClr val="000000"/>
                </a:solidFill>
              </a:rPr>
              <a:t>hoofed</a:t>
            </a:r>
            <a:r>
              <a:rPr lang="de-DE" sz="1205" dirty="0">
                <a:solidFill>
                  <a:srgbClr val="000000"/>
                </a:solidFill>
              </a:rPr>
              <a:t> game in </a:t>
            </a:r>
            <a:r>
              <a:rPr lang="de-DE" sz="1205" dirty="0" err="1">
                <a:solidFill>
                  <a:srgbClr val="000000"/>
                </a:solidFill>
              </a:rPr>
              <a:t>the</a:t>
            </a:r>
            <a:r>
              <a:rPr lang="de-DE" sz="1205" dirty="0">
                <a:solidFill>
                  <a:srgbClr val="000000"/>
                </a:solidFill>
              </a:rPr>
              <a:t> </a:t>
            </a:r>
            <a:r>
              <a:rPr lang="de-DE" sz="1205" dirty="0" err="1">
                <a:solidFill>
                  <a:srgbClr val="000000"/>
                </a:solidFill>
              </a:rPr>
              <a:t>protection</a:t>
            </a:r>
            <a:r>
              <a:rPr lang="de-DE" sz="1205" dirty="0">
                <a:solidFill>
                  <a:srgbClr val="000000"/>
                </a:solidFill>
              </a:rPr>
              <a:t> </a:t>
            </a:r>
            <a:r>
              <a:rPr lang="de-DE" sz="1205" dirty="0" err="1">
                <a:solidFill>
                  <a:srgbClr val="000000"/>
                </a:solidFill>
              </a:rPr>
              <a:t>zone</a:t>
            </a:r>
            <a:endParaRPr lang="de-DE" sz="1205" dirty="0">
              <a:solidFill>
                <a:srgbClr val="000000"/>
              </a:solidFill>
            </a:endParaRPr>
          </a:p>
          <a:p>
            <a:endParaRPr lang="de-DE" sz="1205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83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67544" y="101974"/>
            <a:ext cx="7942055" cy="594122"/>
          </a:xfrm>
        </p:spPr>
        <p:txBody>
          <a:bodyPr/>
          <a:lstStyle/>
          <a:p>
            <a:pPr algn="ctr"/>
            <a:r>
              <a:rPr lang="de-DE" sz="2400" dirty="0" err="1"/>
              <a:t>disruption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international trade due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animal</a:t>
            </a:r>
            <a:r>
              <a:rPr lang="de-DE" sz="2400" dirty="0"/>
              <a:t> </a:t>
            </a:r>
            <a:r>
              <a:rPr lang="de-DE" sz="2400" dirty="0" err="1"/>
              <a:t>disease</a:t>
            </a:r>
            <a:r>
              <a:rPr lang="de-DE" sz="2400" dirty="0"/>
              <a:t> </a:t>
            </a:r>
            <a:r>
              <a:rPr lang="de-DE" sz="2400" dirty="0" err="1"/>
              <a:t>cases</a:t>
            </a:r>
            <a:endParaRPr lang="de-DE" sz="2400" dirty="0"/>
          </a:p>
        </p:txBody>
      </p:sp>
      <p:pic>
        <p:nvPicPr>
          <p:cNvPr id="9" name="Picture 2" descr="Official Disease Status - WOAH - World Organisation for ..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498148"/>
            <a:ext cx="7848872" cy="449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CFF58F90-928B-4268-BBB9-56131775B149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</p:spTree>
    <p:extLst>
      <p:ext uri="{BB962C8B-B14F-4D97-AF65-F5344CB8AC3E}">
        <p14:creationId xmlns:p14="http://schemas.microsoft.com/office/powerpoint/2010/main" val="339176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4D36598-93D2-44DE-A1B0-1FE930285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977C6B2-3367-4CE8-B11D-232E688534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15" y="1014817"/>
            <a:ext cx="4685469" cy="3314699"/>
          </a:xfrm>
          <a:prstGeom prst="rect">
            <a:avLst/>
          </a:prstGeom>
        </p:spPr>
      </p:pic>
      <p:sp>
        <p:nvSpPr>
          <p:cNvPr id="11" name="Titel der Folie">
            <a:extLst>
              <a:ext uri="{FF2B5EF4-FFF2-40B4-BE49-F238E27FC236}">
                <a16:creationId xmlns:a16="http://schemas.microsoft.com/office/drawing/2014/main" id="{F52D6E17-BF93-499B-A9B7-4CB0069AC2BF}"/>
              </a:ext>
            </a:extLst>
          </p:cNvPr>
          <p:cNvSpPr txBox="1"/>
          <p:nvPr/>
        </p:nvSpPr>
        <p:spPr>
          <a:xfrm>
            <a:off x="358981" y="311965"/>
            <a:ext cx="8086932" cy="4770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800" dirty="0">
                <a:latin typeface="BundesSans Office" panose="020B0002030500000203" pitchFamily="34" charset="0"/>
              </a:rPr>
              <a:t>FMD additional </a:t>
            </a:r>
            <a:r>
              <a:rPr lang="de-DE" sz="2800" dirty="0" err="1">
                <a:latin typeface="BundesSans Office" panose="020B0002030500000203" pitchFamily="34" charset="0"/>
              </a:rPr>
              <a:t>measures</a:t>
            </a:r>
            <a:r>
              <a:rPr lang="de-DE" sz="2800" dirty="0">
                <a:latin typeface="BundesSans Office" panose="020B0002030500000203" pitchFamily="34" charset="0"/>
              </a:rPr>
              <a:t> in Brandenburg and Berlin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C1C45C3-79BB-4E9C-B7A8-9726A1647DDD}"/>
              </a:ext>
            </a:extLst>
          </p:cNvPr>
          <p:cNvSpPr txBox="1"/>
          <p:nvPr/>
        </p:nvSpPr>
        <p:spPr>
          <a:xfrm>
            <a:off x="4991984" y="933228"/>
            <a:ext cx="3843358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EB500F"/>
              </a:buClr>
              <a:buSzPct val="100000"/>
              <a:buFont typeface="Lucida Grande"/>
              <a:buChar char="→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CID (EU) 2025/323</a:t>
            </a:r>
            <a:r>
              <a:rPr lang="fr-FR" sz="2000" dirty="0">
                <a:latin typeface="BundesSans Office" panose="020B0002030500000203" pitchFamily="34" charset="0"/>
              </a:rPr>
              <a:t> i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mplementing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an additional 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zone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(117 km2) 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based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on a 6 km 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radius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until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April 11th, 2025 </a:t>
            </a:r>
            <a:r>
              <a:rPr lang="de-DE" sz="2000" dirty="0">
                <a:latin typeface="BundesSans Office" panose="020B0002030500000203" pitchFamily="34" charset="0"/>
              </a:rPr>
              <a:t>a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fter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expiry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of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surveillance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zone</a:t>
            </a:r>
            <a:r>
              <a:rPr lang="de-DE" sz="2000" dirty="0">
                <a:latin typeface="BundesSans Office" panose="020B0002030500000203" pitchFamily="34" charset="0"/>
              </a:rPr>
              <a:t> on </a:t>
            </a:r>
            <a:r>
              <a:rPr lang="de-DE" sz="2000" dirty="0" err="1">
                <a:latin typeface="BundesSans Office" panose="020B0002030500000203" pitchFamily="34" charset="0"/>
              </a:rPr>
              <a:t>February</a:t>
            </a:r>
            <a:r>
              <a:rPr lang="de-DE" sz="2000" dirty="0">
                <a:latin typeface="BundesSans Office" panose="020B0002030500000203" pitchFamily="34" charset="0"/>
              </a:rPr>
              <a:t> 24th, 2025 </a:t>
            </a:r>
            <a:r>
              <a:rPr lang="de-DE" sz="2000" dirty="0" err="1">
                <a:latin typeface="BundesSans Office" panose="020B0002030500000203" pitchFamily="34" charset="0"/>
              </a:rPr>
              <a:t>until</a:t>
            </a:r>
            <a:r>
              <a:rPr lang="de-DE" sz="2000" dirty="0">
                <a:latin typeface="BundesSans Office" panose="020B0002030500000203" pitchFamily="34" charset="0"/>
              </a:rPr>
              <a:t> March, 12th</a:t>
            </a:r>
          </a:p>
          <a:p>
            <a:pPr marL="285750" indent="-285750">
              <a:buClr>
                <a:srgbClr val="EB500F"/>
              </a:buClr>
              <a:buSzPct val="100000"/>
              <a:buFont typeface="Lucida Grande"/>
              <a:buChar char="→"/>
              <a:defRPr sz="1400"/>
            </a:pPr>
            <a:endParaRPr lang="de-DE" sz="2000" dirty="0">
              <a:latin typeface="BundesSans Office" panose="020B0002030500000203" pitchFamily="34" charset="0"/>
            </a:endParaRPr>
          </a:p>
          <a:p>
            <a:pPr marL="285750" marR="0" lvl="0" indent="-285750" algn="l" defTabSz="914400" rtl="0" eaLnBrk="1" fontAlgn="auto" latinLnBrk="0" hangingPunct="0"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Lucida Grande"/>
              <a:buChar char="→"/>
              <a:tabLst/>
              <a:defRPr sz="1400"/>
            </a:pP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disease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control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  <a:sym typeface="BundesSansOffice"/>
              </a:rPr>
              <a:t>measures</a:t>
            </a:r>
            <a:r>
              <a:rPr lang="de-DE" sz="2000" dirty="0">
                <a:latin typeface="BundesSans Office" panose="020B0002030500000203" pitchFamily="34" charset="0"/>
                <a:sym typeface="BundesSansOffice"/>
              </a:rPr>
              <a:t> </a:t>
            </a:r>
            <a:r>
              <a:rPr lang="en-US" sz="2000" dirty="0">
                <a:latin typeface="BundesSans Office" panose="020B0002030500000203" pitchFamily="34" charset="0"/>
                <a:sym typeface="BundesSansOffice"/>
              </a:rPr>
              <a:t>as described in EU-legislation for a “further restricted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sym typeface="BundesSansOffice"/>
              </a:rPr>
              <a:t>zone”</a:t>
            </a: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C5708A76-4519-45FE-A4DB-7258E13495C0}"/>
              </a:ext>
            </a:extLst>
          </p:cNvPr>
          <p:cNvSpPr txBox="1">
            <a:spLocks/>
          </p:cNvSpPr>
          <p:nvPr/>
        </p:nvSpPr>
        <p:spPr>
          <a:xfrm>
            <a:off x="6631613" y="47968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</p:spTree>
    <p:extLst>
      <p:ext uri="{BB962C8B-B14F-4D97-AF65-F5344CB8AC3E}">
        <p14:creationId xmlns:p14="http://schemas.microsoft.com/office/powerpoint/2010/main" val="328278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4A6B795-ACFF-4A62-8B57-5E1D20B09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0F60F47-AD52-4A3B-8838-17D798DA9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46" y="771550"/>
            <a:ext cx="7675654" cy="4307202"/>
          </a:xfrm>
          <a:prstGeom prst="rect">
            <a:avLst/>
          </a:prstGeom>
        </p:spPr>
      </p:pic>
      <p:sp>
        <p:nvSpPr>
          <p:cNvPr id="5" name="Titel der Folie">
            <a:extLst>
              <a:ext uri="{FF2B5EF4-FFF2-40B4-BE49-F238E27FC236}">
                <a16:creationId xmlns:a16="http://schemas.microsoft.com/office/drawing/2014/main" id="{F249B603-3847-4F38-BFD1-D0E2A0289C48}"/>
              </a:ext>
            </a:extLst>
          </p:cNvPr>
          <p:cNvSpPr txBox="1"/>
          <p:nvPr/>
        </p:nvSpPr>
        <p:spPr>
          <a:xfrm>
            <a:off x="563598" y="163386"/>
            <a:ext cx="8086932" cy="4770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800" dirty="0">
                <a:latin typeface="BundesSans Office" panose="020B0002030500000203" pitchFamily="34" charset="0"/>
              </a:rPr>
              <a:t>FMD-containment </a:t>
            </a:r>
            <a:r>
              <a:rPr lang="de-DE" sz="2800" dirty="0" err="1">
                <a:latin typeface="BundesSans Office" panose="020B0002030500000203" pitchFamily="34" charset="0"/>
              </a:rPr>
              <a:t>zone</a:t>
            </a:r>
            <a:r>
              <a:rPr lang="de-DE" sz="2800" dirty="0">
                <a:latin typeface="BundesSans Office" panose="020B0002030500000203" pitchFamily="34" charset="0"/>
              </a:rPr>
              <a:t> in Germany</a:t>
            </a:r>
          </a:p>
        </p:txBody>
      </p:sp>
    </p:spTree>
    <p:extLst>
      <p:ext uri="{BB962C8B-B14F-4D97-AF65-F5344CB8AC3E}">
        <p14:creationId xmlns:p14="http://schemas.microsoft.com/office/powerpoint/2010/main" val="322463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1DB517A-AB6C-4C5B-A6FB-D608FDC1B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el der Folie">
            <a:extLst>
              <a:ext uri="{FF2B5EF4-FFF2-40B4-BE49-F238E27FC236}">
                <a16:creationId xmlns:a16="http://schemas.microsoft.com/office/drawing/2014/main" id="{653BCF5A-461E-411C-84D7-2310CBAE1DA0}"/>
              </a:ext>
            </a:extLst>
          </p:cNvPr>
          <p:cNvSpPr txBox="1"/>
          <p:nvPr/>
        </p:nvSpPr>
        <p:spPr>
          <a:xfrm>
            <a:off x="510049" y="366778"/>
            <a:ext cx="8086932" cy="456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 err="1">
                <a:latin typeface="BundesSans Office" panose="020B0002030500000203" pitchFamily="34" charset="0"/>
              </a:rPr>
              <a:t>measures</a:t>
            </a:r>
            <a:r>
              <a:rPr lang="de-DE" sz="2400" dirty="0">
                <a:latin typeface="BundesSans Office" panose="020B0002030500000203" pitchFamily="34" charset="0"/>
              </a:rPr>
              <a:t> </a:t>
            </a:r>
            <a:r>
              <a:rPr lang="de-DE" sz="2400" dirty="0" err="1">
                <a:latin typeface="BundesSans Office" panose="020B0002030500000203" pitchFamily="34" charset="0"/>
              </a:rPr>
              <a:t>for</a:t>
            </a:r>
            <a:r>
              <a:rPr lang="de-DE" sz="2400" dirty="0">
                <a:latin typeface="BundesSans Office" panose="020B0002030500000203" pitchFamily="34" charset="0"/>
              </a:rPr>
              <a:t> </a:t>
            </a:r>
            <a:r>
              <a:rPr lang="de-DE" sz="2400" dirty="0" err="1">
                <a:latin typeface="BundesSans Office" panose="020B0002030500000203" pitchFamily="34" charset="0"/>
              </a:rPr>
              <a:t>the</a:t>
            </a:r>
            <a:r>
              <a:rPr lang="de-DE" sz="2400" dirty="0">
                <a:latin typeface="BundesSans Office" panose="020B0002030500000203" pitchFamily="34" charset="0"/>
              </a:rPr>
              <a:t> FMD </a:t>
            </a:r>
            <a:r>
              <a:rPr lang="de-DE" sz="2400" dirty="0" err="1">
                <a:latin typeface="BundesSans Office" panose="020B0002030500000203" pitchFamily="34" charset="0"/>
              </a:rPr>
              <a:t>containment</a:t>
            </a:r>
            <a:r>
              <a:rPr lang="de-DE" sz="2400" dirty="0">
                <a:latin typeface="BundesSans Office" panose="020B0002030500000203" pitchFamily="34" charset="0"/>
              </a:rPr>
              <a:t> </a:t>
            </a:r>
            <a:r>
              <a:rPr lang="de-DE" sz="2400" dirty="0" err="1">
                <a:latin typeface="BundesSans Office" panose="020B0002030500000203" pitchFamily="34" charset="0"/>
              </a:rPr>
              <a:t>zone</a:t>
            </a:r>
            <a:endParaRPr lang="de-DE" sz="2400" dirty="0">
              <a:latin typeface="BundesSans Office" panose="020B0002030500000203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A1EF5E2-6819-453D-9091-59FD9EFE6065}"/>
              </a:ext>
            </a:extLst>
          </p:cNvPr>
          <p:cNvSpPr txBox="1"/>
          <p:nvPr/>
        </p:nvSpPr>
        <p:spPr>
          <a:xfrm>
            <a:off x="421343" y="1140590"/>
            <a:ext cx="8420257" cy="2862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ongoing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movement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restrictions</a:t>
            </a:r>
            <a:r>
              <a:rPr lang="de-DE" sz="2000" dirty="0">
                <a:latin typeface="BundesSans Office" panose="020B0002030500000203" pitchFamily="34" charset="0"/>
              </a:rPr>
              <a:t> for </a:t>
            </a:r>
            <a:r>
              <a:rPr lang="de-DE" sz="2000" dirty="0" err="1">
                <a:latin typeface="BundesSans Office" panose="020B0002030500000203" pitchFamily="34" charset="0"/>
              </a:rPr>
              <a:t>susceptible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animals</a:t>
            </a:r>
            <a:r>
              <a:rPr lang="de-DE" sz="2000" dirty="0">
                <a:latin typeface="BundesSans Office" panose="020B0002030500000203" pitchFamily="34" charset="0"/>
              </a:rPr>
              <a:t> and </a:t>
            </a:r>
            <a:r>
              <a:rPr lang="de-DE" sz="2000" dirty="0" err="1">
                <a:latin typeface="BundesSans Office" panose="020B0002030500000203" pitchFamily="34" charset="0"/>
              </a:rPr>
              <a:t>their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products</a:t>
            </a:r>
            <a:r>
              <a:rPr lang="de-DE" sz="2000" dirty="0">
                <a:latin typeface="BundesSans Office" panose="020B0002030500000203" pitchFamily="34" charset="0"/>
              </a:rPr>
              <a:t> (germinal </a:t>
            </a:r>
            <a:r>
              <a:rPr lang="de-DE" sz="2000" dirty="0" err="1">
                <a:latin typeface="BundesSans Office" panose="020B0002030500000203" pitchFamily="34" charset="0"/>
              </a:rPr>
              <a:t>products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meat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by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products</a:t>
            </a:r>
            <a:r>
              <a:rPr lang="de-DE" sz="2000" dirty="0">
                <a:latin typeface="BundesSans Office" panose="020B0002030500000203" pitchFamily="34" charset="0"/>
              </a:rPr>
              <a:t> of </a:t>
            </a:r>
            <a:r>
              <a:rPr lang="de-DE" sz="2000" dirty="0" err="1">
                <a:latin typeface="BundesSans Office" panose="020B0002030500000203" pitchFamily="34" charset="0"/>
              </a:rPr>
              <a:t>slaughtering</a:t>
            </a:r>
            <a:r>
              <a:rPr lang="de-DE" sz="2000" dirty="0">
                <a:latin typeface="BundesSans Office" panose="020B0002030500000203" pitchFamily="34" charset="0"/>
              </a:rPr>
              <a:t>, milk, </a:t>
            </a:r>
            <a:r>
              <a:rPr lang="de-DE" sz="2000" dirty="0" err="1">
                <a:latin typeface="BundesSans Office" panose="020B0002030500000203" pitchFamily="34" charset="0"/>
              </a:rPr>
              <a:t>colostrum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dairy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products</a:t>
            </a:r>
            <a:r>
              <a:rPr lang="de-DE" sz="2000" dirty="0">
                <a:latin typeface="BundesSans Office" panose="020B0002030500000203" pitchFamily="34" charset="0"/>
              </a:rPr>
              <a:t>, ABPs, </a:t>
            </a:r>
            <a:r>
              <a:rPr lang="de-DE" sz="2000" dirty="0" err="1">
                <a:latin typeface="BundesSans Office" panose="020B0002030500000203" pitchFamily="34" charset="0"/>
              </a:rPr>
              <a:t>feed</a:t>
            </a:r>
            <a:r>
              <a:rPr lang="de-DE" sz="2000" dirty="0">
                <a:latin typeface="BundesSans Office" panose="020B0002030500000203" pitchFamily="34" charset="0"/>
              </a:rPr>
              <a:t>, ...)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prohibition</a:t>
            </a:r>
            <a:r>
              <a:rPr lang="de-DE" sz="2000" dirty="0">
                <a:latin typeface="BundesSans Office" panose="020B0002030500000203" pitchFamily="34" charset="0"/>
              </a:rPr>
              <a:t> of </a:t>
            </a:r>
            <a:r>
              <a:rPr lang="de-DE" sz="2000" dirty="0" err="1">
                <a:latin typeface="BundesSans Office" panose="020B0002030500000203" pitchFamily="34" charset="0"/>
              </a:rPr>
              <a:t>ambulatory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artificial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insemination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or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natural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mating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prohibition</a:t>
            </a:r>
            <a:r>
              <a:rPr lang="de-DE" sz="2000" dirty="0">
                <a:latin typeface="BundesSans Office" panose="020B0002030500000203" pitchFamily="34" charset="0"/>
              </a:rPr>
              <a:t> of </a:t>
            </a:r>
            <a:r>
              <a:rPr lang="de-DE" sz="2000" dirty="0" err="1">
                <a:latin typeface="BundesSans Office" panose="020B0002030500000203" pitchFamily="34" charset="0"/>
              </a:rPr>
              <a:t>any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markets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or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other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assemblies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intensive </a:t>
            </a:r>
            <a:r>
              <a:rPr lang="de-DE" sz="2000" dirty="0" err="1">
                <a:latin typeface="BundesSans Office" panose="020B0002030500000203" pitchFamily="34" charset="0"/>
              </a:rPr>
              <a:t>sampling</a:t>
            </a:r>
            <a:r>
              <a:rPr lang="de-DE" sz="2000" dirty="0">
                <a:latin typeface="BundesSans Office" panose="020B0002030500000203" pitchFamily="34" charset="0"/>
              </a:rPr>
              <a:t>/ </a:t>
            </a:r>
            <a:r>
              <a:rPr lang="de-DE" sz="2000" dirty="0" err="1">
                <a:latin typeface="BundesSans Office" panose="020B0002030500000203" pitchFamily="34" charset="0"/>
              </a:rPr>
              <a:t>monitoring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of</a:t>
            </a:r>
            <a:r>
              <a:rPr lang="de-DE" sz="2000" dirty="0">
                <a:latin typeface="BundesSans Office" panose="020B0002030500000203" pitchFamily="34" charset="0"/>
              </a:rPr>
              <a:t> wild </a:t>
            </a:r>
            <a:r>
              <a:rPr lang="de-DE" sz="2000" dirty="0" err="1">
                <a:latin typeface="BundesSans Office" panose="020B0002030500000203" pitchFamily="34" charset="0"/>
              </a:rPr>
              <a:t>boar</a:t>
            </a:r>
            <a:r>
              <a:rPr lang="de-DE" sz="2000" dirty="0">
                <a:latin typeface="BundesSans Office" panose="020B0002030500000203" pitchFamily="34" charset="0"/>
              </a:rPr>
              <a:t> and wild </a:t>
            </a:r>
            <a:r>
              <a:rPr lang="de-DE" sz="2000" dirty="0" err="1">
                <a:latin typeface="BundesSans Office" panose="020B0002030500000203" pitchFamily="34" charset="0"/>
              </a:rPr>
              <a:t>ruminants</a:t>
            </a:r>
            <a:endParaRPr lang="de-DE" sz="2000" dirty="0">
              <a:latin typeface="BundesSans Office" panose="020B0002030500000203" pitchFamily="34" charset="0"/>
            </a:endParaRP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765D407E-CE3F-4027-9AC3-1D7316781662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</p:spTree>
    <p:extLst>
      <p:ext uri="{BB962C8B-B14F-4D97-AF65-F5344CB8AC3E}">
        <p14:creationId xmlns:p14="http://schemas.microsoft.com/office/powerpoint/2010/main" val="202077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3819A44-3D4B-43D4-B6B8-94A4FA4FE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itel der Folie">
            <a:extLst>
              <a:ext uri="{FF2B5EF4-FFF2-40B4-BE49-F238E27FC236}">
                <a16:creationId xmlns:a16="http://schemas.microsoft.com/office/drawing/2014/main" id="{E73F3AC1-291C-4B23-9051-7D10F70A8C80}"/>
              </a:ext>
            </a:extLst>
          </p:cNvPr>
          <p:cNvSpPr txBox="1"/>
          <p:nvPr/>
        </p:nvSpPr>
        <p:spPr>
          <a:xfrm>
            <a:off x="351486" y="207993"/>
            <a:ext cx="8086932" cy="938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>
                <a:latin typeface="+mj-lt"/>
              </a:rPr>
              <a:t>FMD </a:t>
            </a:r>
            <a:r>
              <a:rPr lang="de-DE" sz="2400" dirty="0" err="1">
                <a:latin typeface="+mj-lt"/>
              </a:rPr>
              <a:t>containment</a:t>
            </a:r>
            <a:r>
              <a:rPr lang="de-DE" sz="2400" dirty="0">
                <a:latin typeface="+mj-lt"/>
              </a:rPr>
              <a:t> </a:t>
            </a:r>
            <a:r>
              <a:rPr lang="de-DE" sz="2400" dirty="0" err="1">
                <a:latin typeface="+mj-lt"/>
              </a:rPr>
              <a:t>zone</a:t>
            </a:r>
            <a:r>
              <a:rPr lang="de-DE" sz="2400" dirty="0">
                <a:latin typeface="+mj-lt"/>
              </a:rPr>
              <a:t> </a:t>
            </a:r>
            <a:r>
              <a:rPr lang="de-DE" sz="2400" dirty="0" err="1">
                <a:latin typeface="+mj-lt"/>
              </a:rPr>
              <a:t>contents</a:t>
            </a:r>
            <a:r>
              <a:rPr lang="de-DE" sz="2400" dirty="0">
                <a:latin typeface="+mj-lt"/>
              </a:rPr>
              <a:t> of dossier </a:t>
            </a:r>
          </a:p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000" dirty="0">
                <a:latin typeface="BundesSans Office" panose="020B0002030500000203" pitchFamily="34" charset="0"/>
              </a:rPr>
              <a:t>(</a:t>
            </a:r>
            <a:r>
              <a:rPr lang="de-DE" sz="2000" dirty="0" err="1">
                <a:latin typeface="BundesSans Office" panose="020B0002030500000203" pitchFamily="34" charset="0"/>
              </a:rPr>
              <a:t>as</a:t>
            </a:r>
            <a:r>
              <a:rPr lang="de-DE" sz="2000" dirty="0">
                <a:latin typeface="BundesSans Office" panose="020B0002030500000203" pitchFamily="34" charset="0"/>
              </a:rPr>
              <a:t> of WOAH </a:t>
            </a:r>
            <a:r>
              <a:rPr lang="de-DE" sz="2000" dirty="0" err="1">
                <a:latin typeface="BundesSans Office" panose="020B0002030500000203" pitchFamily="34" charset="0"/>
              </a:rPr>
              <a:t>chapters</a:t>
            </a:r>
            <a:r>
              <a:rPr lang="de-DE" sz="2000" dirty="0">
                <a:latin typeface="BundesSans Office" panose="020B0002030500000203" pitchFamily="34" charset="0"/>
              </a:rPr>
              <a:t> 4.4.7, 1.11.3 and 8.8.)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5FE19C1-A5BB-401E-9A91-03738A3D481F}"/>
              </a:ext>
            </a:extLst>
          </p:cNvPr>
          <p:cNvSpPr txBox="1"/>
          <p:nvPr/>
        </p:nvSpPr>
        <p:spPr>
          <a:xfrm>
            <a:off x="277318" y="1149857"/>
            <a:ext cx="8806721" cy="378565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administration</a:t>
            </a:r>
            <a:r>
              <a:rPr lang="de-DE" sz="2000" dirty="0">
                <a:latin typeface="BundesSans Office" panose="020B0002030500000203" pitchFamily="34" charset="0"/>
              </a:rPr>
              <a:t> and </a:t>
            </a:r>
            <a:r>
              <a:rPr lang="de-DE" sz="2000" dirty="0" err="1">
                <a:latin typeface="BundesSans Office" panose="020B0002030500000203" pitchFamily="34" charset="0"/>
              </a:rPr>
              <a:t>veterinary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system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legal </a:t>
            </a:r>
            <a:r>
              <a:rPr lang="de-DE" sz="2000" dirty="0" err="1">
                <a:latin typeface="BundesSans Office" panose="020B0002030500000203" pitchFamily="34" charset="0"/>
              </a:rPr>
              <a:t>basis</a:t>
            </a:r>
            <a:r>
              <a:rPr lang="de-DE" sz="2000" dirty="0">
                <a:latin typeface="BundesSans Office" panose="020B0002030500000203" pitchFamily="34" charset="0"/>
              </a:rPr>
              <a:t> – EU and national </a:t>
            </a:r>
            <a:r>
              <a:rPr lang="de-DE" sz="2000" dirty="0" err="1">
                <a:latin typeface="BundesSans Office" panose="020B0002030500000203" pitchFamily="34" charset="0"/>
              </a:rPr>
              <a:t>regulations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knowledge</a:t>
            </a:r>
            <a:r>
              <a:rPr lang="de-DE" sz="2000" dirty="0">
                <a:latin typeface="BundesSans Office" panose="020B0002030500000203" pitchFamily="34" charset="0"/>
              </a:rPr>
              <a:t> of livestock, </a:t>
            </a:r>
            <a:r>
              <a:rPr lang="de-DE" sz="2000" dirty="0" err="1">
                <a:latin typeface="BundesSans Office" panose="020B0002030500000203" pitchFamily="34" charset="0"/>
              </a:rPr>
              <a:t>registration</a:t>
            </a:r>
            <a:r>
              <a:rPr lang="de-DE" sz="2000" dirty="0">
                <a:latin typeface="BundesSans Office" panose="020B0002030500000203" pitchFamily="34" charset="0"/>
              </a:rPr>
              <a:t> of </a:t>
            </a:r>
            <a:r>
              <a:rPr lang="de-DE" sz="2000" dirty="0" err="1">
                <a:latin typeface="BundesSans Office" panose="020B0002030500000203" pitchFamily="34" charset="0"/>
              </a:rPr>
              <a:t>establishments</a:t>
            </a:r>
            <a:r>
              <a:rPr lang="de-DE" sz="2000" dirty="0">
                <a:latin typeface="BundesSans Office" panose="020B0002030500000203" pitchFamily="34" charset="0"/>
              </a:rPr>
              <a:t>, ID of </a:t>
            </a:r>
            <a:r>
              <a:rPr lang="de-DE" sz="2000" dirty="0" err="1">
                <a:latin typeface="BundesSans Office" panose="020B0002030500000203" pitchFamily="34" charset="0"/>
              </a:rPr>
              <a:t>animals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certification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of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movements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eradication</a:t>
            </a:r>
            <a:r>
              <a:rPr lang="de-DE" sz="2000" dirty="0">
                <a:latin typeface="BundesSans Office" panose="020B0002030500000203" pitchFamily="34" charset="0"/>
              </a:rPr>
              <a:t> plan, </a:t>
            </a:r>
            <a:r>
              <a:rPr lang="de-DE" sz="2000" dirty="0" err="1">
                <a:latin typeface="BundesSans Office" panose="020B0002030500000203" pitchFamily="34" charset="0"/>
              </a:rPr>
              <a:t>strategy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measures</a:t>
            </a:r>
            <a:r>
              <a:rPr lang="de-DE" sz="2000" dirty="0">
                <a:latin typeface="BundesSans Office" panose="020B0002030500000203" pitchFamily="34" charset="0"/>
              </a:rPr>
              <a:t> and </a:t>
            </a:r>
            <a:r>
              <a:rPr lang="de-DE" sz="2000" dirty="0" err="1">
                <a:latin typeface="BundesSans Office" panose="020B0002030500000203" pitchFamily="34" charset="0"/>
              </a:rPr>
              <a:t>results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thereof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surveillance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strategy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measures</a:t>
            </a:r>
            <a:r>
              <a:rPr lang="de-DE" sz="2000" dirty="0">
                <a:latin typeface="BundesSans Office" panose="020B0002030500000203" pitchFamily="34" charset="0"/>
              </a:rPr>
              <a:t> and </a:t>
            </a:r>
            <a:r>
              <a:rPr lang="de-DE" sz="2000" dirty="0" err="1">
                <a:latin typeface="BundesSans Office" panose="020B0002030500000203" pitchFamily="34" charset="0"/>
              </a:rPr>
              <a:t>results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thereof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early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detection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system</a:t>
            </a:r>
            <a:r>
              <a:rPr lang="de-DE" sz="2000" dirty="0">
                <a:latin typeface="BundesSans Office" panose="020B0002030500000203" pitchFamily="34" charset="0"/>
              </a:rPr>
              <a:t> and </a:t>
            </a:r>
            <a:r>
              <a:rPr lang="de-DE" sz="2000" dirty="0" err="1">
                <a:latin typeface="BundesSans Office" panose="020B0002030500000203" pitchFamily="34" charset="0"/>
              </a:rPr>
              <a:t>awareness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rising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actions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data</a:t>
            </a:r>
            <a:r>
              <a:rPr lang="de-DE" sz="2000" dirty="0">
                <a:latin typeface="BundesSans Office" panose="020B0002030500000203" pitchFamily="34" charset="0"/>
              </a:rPr>
              <a:t> of </a:t>
            </a:r>
            <a:r>
              <a:rPr lang="de-DE" sz="2000" dirty="0" err="1">
                <a:latin typeface="BundesSans Office" panose="020B0002030500000203" pitchFamily="34" charset="0"/>
              </a:rPr>
              <a:t>establishments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within</a:t>
            </a:r>
            <a:r>
              <a:rPr lang="de-DE" sz="2000" dirty="0">
                <a:latin typeface="BundesSans Office" panose="020B0002030500000203" pitchFamily="34" charset="0"/>
              </a:rPr>
              <a:t> all RZ (</a:t>
            </a:r>
            <a:r>
              <a:rPr lang="de-DE" sz="2000" dirty="0" err="1">
                <a:latin typeface="BundesSans Office" panose="020B0002030500000203" pitchFamily="34" charset="0"/>
              </a:rPr>
              <a:t>protection</a:t>
            </a:r>
            <a:r>
              <a:rPr lang="de-DE" sz="2000" dirty="0">
                <a:latin typeface="BundesSans Office" panose="020B0002030500000203" pitchFamily="34" charset="0"/>
              </a:rPr>
              <a:t>/</a:t>
            </a:r>
            <a:r>
              <a:rPr lang="de-DE" sz="2000" dirty="0" err="1">
                <a:latin typeface="BundesSans Office" panose="020B0002030500000203" pitchFamily="34" charset="0"/>
              </a:rPr>
              <a:t>surveillance</a:t>
            </a:r>
            <a:r>
              <a:rPr lang="de-DE" sz="2000" dirty="0">
                <a:latin typeface="BundesSans Office" panose="020B0002030500000203" pitchFamily="34" charset="0"/>
              </a:rPr>
              <a:t>/additional)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measures</a:t>
            </a:r>
            <a:r>
              <a:rPr lang="de-DE" sz="2000" dirty="0">
                <a:latin typeface="BundesSans Office" panose="020B0002030500000203" pitchFamily="34" charset="0"/>
              </a:rPr>
              <a:t> in CZ and </a:t>
            </a:r>
            <a:r>
              <a:rPr lang="de-DE" sz="2000" dirty="0" err="1">
                <a:latin typeface="BundesSans Office" panose="020B0002030500000203" pitchFamily="34" charset="0"/>
              </a:rPr>
              <a:t>control</a:t>
            </a:r>
            <a:r>
              <a:rPr lang="de-DE" sz="2000" dirty="0">
                <a:latin typeface="BundesSans Office" panose="020B0002030500000203" pitchFamily="34" charset="0"/>
              </a:rPr>
              <a:t> of </a:t>
            </a:r>
            <a:r>
              <a:rPr lang="de-DE" sz="2000" dirty="0" err="1">
                <a:latin typeface="BundesSans Office" panose="020B0002030500000203" pitchFamily="34" charset="0"/>
              </a:rPr>
              <a:t>compliance</a:t>
            </a:r>
            <a:endParaRPr lang="de-DE" sz="2000" dirty="0">
              <a:latin typeface="BundesSans Office" panose="020B0002030500000203" pitchFamily="34" charset="0"/>
            </a:endParaRP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650C622E-E8DF-40C9-B5E1-7F2C4E22C12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</p:spTree>
    <p:extLst>
      <p:ext uri="{BB962C8B-B14F-4D97-AF65-F5344CB8AC3E}">
        <p14:creationId xmlns:p14="http://schemas.microsoft.com/office/powerpoint/2010/main" val="342914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6E874F87-FC76-4D2B-8094-2A80F639B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itel der Folie">
            <a:extLst>
              <a:ext uri="{FF2B5EF4-FFF2-40B4-BE49-F238E27FC236}">
                <a16:creationId xmlns:a16="http://schemas.microsoft.com/office/drawing/2014/main" id="{D699339D-F2B6-4BC3-82A7-3A15DC465C40}"/>
              </a:ext>
            </a:extLst>
          </p:cNvPr>
          <p:cNvSpPr txBox="1"/>
          <p:nvPr/>
        </p:nvSpPr>
        <p:spPr>
          <a:xfrm>
            <a:off x="426436" y="290439"/>
            <a:ext cx="8086932" cy="456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>
                <a:latin typeface="+mj-lt"/>
              </a:rPr>
              <a:t>FMD </a:t>
            </a:r>
            <a:r>
              <a:rPr lang="de-DE" sz="2400" dirty="0" err="1">
                <a:latin typeface="+mj-lt"/>
              </a:rPr>
              <a:t>containment</a:t>
            </a:r>
            <a:r>
              <a:rPr lang="de-DE" sz="2400" dirty="0">
                <a:latin typeface="+mj-lt"/>
              </a:rPr>
              <a:t> </a:t>
            </a:r>
            <a:r>
              <a:rPr lang="de-DE" sz="2400" dirty="0" err="1">
                <a:latin typeface="+mj-lt"/>
              </a:rPr>
              <a:t>zone</a:t>
            </a:r>
            <a:r>
              <a:rPr lang="de-DE" sz="2400" dirty="0">
                <a:latin typeface="+mj-lt"/>
              </a:rPr>
              <a:t> - </a:t>
            </a:r>
            <a:r>
              <a:rPr lang="de-DE" sz="2400" dirty="0" err="1">
                <a:latin typeface="+mj-lt"/>
              </a:rPr>
              <a:t>timeframe</a:t>
            </a:r>
            <a:r>
              <a:rPr lang="de-DE" sz="2400" dirty="0">
                <a:latin typeface="+mj-lt"/>
              </a:rPr>
              <a:t> of </a:t>
            </a:r>
            <a:r>
              <a:rPr lang="de-DE" sz="2400" dirty="0" err="1">
                <a:latin typeface="+mj-lt"/>
              </a:rPr>
              <a:t>approval</a:t>
            </a:r>
            <a:endParaRPr lang="de-DE" sz="2400" dirty="0">
              <a:latin typeface="+mj-lt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07AD6A0-271C-4968-951A-3EBA504E1547}"/>
              </a:ext>
            </a:extLst>
          </p:cNvPr>
          <p:cNvSpPr txBox="1"/>
          <p:nvPr/>
        </p:nvSpPr>
        <p:spPr>
          <a:xfrm>
            <a:off x="426436" y="942728"/>
            <a:ext cx="8425256" cy="2862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exchange</a:t>
            </a:r>
            <a:r>
              <a:rPr lang="de-DE" sz="2000" dirty="0">
                <a:latin typeface="BundesSans Office" panose="020B0002030500000203" pitchFamily="34" charset="0"/>
              </a:rPr>
              <a:t> and </a:t>
            </a:r>
            <a:r>
              <a:rPr lang="de-DE" sz="2000" dirty="0" err="1">
                <a:latin typeface="BundesSans Office" panose="020B0002030500000203" pitchFamily="34" charset="0"/>
              </a:rPr>
              <a:t>development</a:t>
            </a:r>
            <a:r>
              <a:rPr lang="de-DE" sz="2000" dirty="0">
                <a:latin typeface="BundesSans Office" panose="020B0002030500000203" pitchFamily="34" charset="0"/>
              </a:rPr>
              <a:t> of </a:t>
            </a:r>
            <a:r>
              <a:rPr lang="de-DE" sz="2000" dirty="0" err="1">
                <a:latin typeface="BundesSans Office" panose="020B0002030500000203" pitchFamily="34" charset="0"/>
              </a:rPr>
              <a:t>strategy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with</a:t>
            </a:r>
            <a:r>
              <a:rPr lang="de-DE" sz="2000" dirty="0">
                <a:latin typeface="BundesSans Office" panose="020B0002030500000203" pitchFamily="34" charset="0"/>
              </a:rPr>
              <a:t> Länder/FLI/KOM/WOAH 	</a:t>
            </a:r>
            <a:r>
              <a:rPr lang="de-DE" sz="2000" dirty="0" err="1">
                <a:latin typeface="BundesSans Office" panose="020B0002030500000203" pitchFamily="34" charset="0"/>
              </a:rPr>
              <a:t>supported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by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veterinary</a:t>
            </a:r>
            <a:r>
              <a:rPr lang="de-DE" sz="2000" dirty="0">
                <a:latin typeface="BundesSans Office" panose="020B0002030500000203" pitchFamily="34" charset="0"/>
              </a:rPr>
              <a:t> expert </a:t>
            </a:r>
            <a:r>
              <a:rPr lang="de-DE" sz="2000" dirty="0" err="1">
                <a:latin typeface="BundesSans Office" panose="020B0002030500000203" pitchFamily="34" charset="0"/>
              </a:rPr>
              <a:t>starting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February</a:t>
            </a:r>
            <a:r>
              <a:rPr lang="de-DE" sz="2000" dirty="0">
                <a:latin typeface="BundesSans Office" panose="020B0002030500000203" pitchFamily="34" charset="0"/>
              </a:rPr>
              <a:t> 2025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dossier </a:t>
            </a:r>
            <a:r>
              <a:rPr lang="de-DE" sz="2000" dirty="0" err="1">
                <a:latin typeface="BundesSans Office" panose="020B0002030500000203" pitchFamily="34" charset="0"/>
              </a:rPr>
              <a:t>to</a:t>
            </a:r>
            <a:r>
              <a:rPr lang="de-DE" sz="2000" dirty="0">
                <a:latin typeface="BundesSans Office" panose="020B0002030500000203" pitchFamily="34" charset="0"/>
              </a:rPr>
              <a:t> WOAH on </a:t>
            </a:r>
            <a:r>
              <a:rPr lang="de-DE" sz="2000" dirty="0" err="1">
                <a:latin typeface="BundesSans Office" panose="020B0002030500000203" pitchFamily="34" charset="0"/>
              </a:rPr>
              <a:t>February</a:t>
            </a:r>
            <a:r>
              <a:rPr lang="de-DE" sz="2000" dirty="0">
                <a:latin typeface="BundesSans Office" panose="020B0002030500000203" pitchFamily="34" charset="0"/>
              </a:rPr>
              <a:t> 16</a:t>
            </a:r>
            <a:r>
              <a:rPr lang="de-DE" sz="2000" baseline="30000" dirty="0">
                <a:latin typeface="BundesSans Office" panose="020B0002030500000203" pitchFamily="34" charset="0"/>
              </a:rPr>
              <a:t>th</a:t>
            </a:r>
            <a:r>
              <a:rPr lang="de-DE" sz="2000" dirty="0">
                <a:latin typeface="BundesSans Office" panose="020B0002030500000203" pitchFamily="34" charset="0"/>
              </a:rPr>
              <a:t>, 2025 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additional </a:t>
            </a:r>
            <a:r>
              <a:rPr lang="de-DE" sz="2000" dirty="0" err="1">
                <a:latin typeface="BundesSans Office" panose="020B0002030500000203" pitchFamily="34" charset="0"/>
              </a:rPr>
              <a:t>questions</a:t>
            </a:r>
            <a:r>
              <a:rPr lang="de-DE" sz="2000" dirty="0">
                <a:latin typeface="BundesSans Office" panose="020B0002030500000203" pitchFamily="34" charset="0"/>
              </a:rPr>
              <a:t> of WOAH </a:t>
            </a:r>
            <a:r>
              <a:rPr lang="de-DE" sz="2000" dirty="0" err="1">
                <a:latin typeface="BundesSans Office" panose="020B0002030500000203" pitchFamily="34" charset="0"/>
              </a:rPr>
              <a:t>received</a:t>
            </a:r>
            <a:r>
              <a:rPr lang="de-DE" sz="2000" dirty="0">
                <a:latin typeface="BundesSans Office" panose="020B0002030500000203" pitchFamily="34" charset="0"/>
              </a:rPr>
              <a:t> on </a:t>
            </a:r>
            <a:r>
              <a:rPr lang="de-DE" sz="2000" dirty="0" err="1">
                <a:latin typeface="BundesSans Office" panose="020B0002030500000203" pitchFamily="34" charset="0"/>
              </a:rPr>
              <a:t>February</a:t>
            </a:r>
            <a:r>
              <a:rPr lang="de-DE" sz="2000" dirty="0">
                <a:latin typeface="BundesSans Office" panose="020B0002030500000203" pitchFamily="34" charset="0"/>
              </a:rPr>
              <a:t> 20</a:t>
            </a:r>
            <a:r>
              <a:rPr lang="de-DE" sz="2000" baseline="30000" dirty="0">
                <a:latin typeface="BundesSans Office" panose="020B0002030500000203" pitchFamily="34" charset="0"/>
              </a:rPr>
              <a:t>th</a:t>
            </a:r>
            <a:r>
              <a:rPr lang="de-DE" sz="2000" dirty="0">
                <a:latin typeface="BundesSans Office" panose="020B0002030500000203" pitchFamily="34" charset="0"/>
              </a:rPr>
              <a:t>, 2025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answers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provided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by</a:t>
            </a:r>
            <a:r>
              <a:rPr lang="de-DE" sz="2000" dirty="0">
                <a:latin typeface="BundesSans Office" panose="020B0002030500000203" pitchFamily="34" charset="0"/>
              </a:rPr>
              <a:t> DEU on </a:t>
            </a:r>
            <a:r>
              <a:rPr lang="de-DE" sz="2000" dirty="0" err="1">
                <a:latin typeface="BundesSans Office" panose="020B0002030500000203" pitchFamily="34" charset="0"/>
              </a:rPr>
              <a:t>February</a:t>
            </a:r>
            <a:r>
              <a:rPr lang="de-DE" sz="2000" dirty="0">
                <a:latin typeface="BundesSans Office" panose="020B0002030500000203" pitchFamily="34" charset="0"/>
              </a:rPr>
              <a:t> 28</a:t>
            </a:r>
            <a:r>
              <a:rPr lang="de-DE" sz="2000" baseline="30000" dirty="0">
                <a:latin typeface="BundesSans Office" panose="020B0002030500000203" pitchFamily="34" charset="0"/>
              </a:rPr>
              <a:t>th</a:t>
            </a:r>
            <a:r>
              <a:rPr lang="de-DE" sz="2000" dirty="0">
                <a:latin typeface="BundesSans Office" panose="020B0002030500000203" pitchFamily="34" charset="0"/>
              </a:rPr>
              <a:t>, 2025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approval</a:t>
            </a:r>
            <a:r>
              <a:rPr lang="de-DE" sz="2000" dirty="0">
                <a:latin typeface="BundesSans Office" panose="020B0002030500000203" pitchFamily="34" charset="0"/>
              </a:rPr>
              <a:t> of </a:t>
            </a:r>
            <a:r>
              <a:rPr lang="de-DE" sz="2000" dirty="0" err="1">
                <a:latin typeface="BundesSans Office" panose="020B0002030500000203" pitchFamily="34" charset="0"/>
              </a:rPr>
              <a:t>containment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zone</a:t>
            </a:r>
            <a:r>
              <a:rPr lang="de-DE" sz="2000" dirty="0">
                <a:latin typeface="BundesSans Office" panose="020B0002030500000203" pitchFamily="34" charset="0"/>
              </a:rPr>
              <a:t> on March 12</a:t>
            </a:r>
            <a:r>
              <a:rPr lang="de-DE" sz="2000" baseline="30000" dirty="0">
                <a:latin typeface="BundesSans Office" panose="020B0002030500000203" pitchFamily="34" charset="0"/>
              </a:rPr>
              <a:t>th</a:t>
            </a:r>
            <a:r>
              <a:rPr lang="de-DE" sz="2000" dirty="0">
                <a:latin typeface="BundesSans Office" panose="020B0002030500000203" pitchFamily="34" charset="0"/>
              </a:rPr>
              <a:t>, 2025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FECA5EF8-C8F9-43D8-AFF0-2B4D5DF05382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</p:spTree>
    <p:extLst>
      <p:ext uri="{BB962C8B-B14F-4D97-AF65-F5344CB8AC3E}">
        <p14:creationId xmlns:p14="http://schemas.microsoft.com/office/powerpoint/2010/main" val="352222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861C928-B441-493E-ADD6-5A7E7CE76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itel der Folie">
            <a:extLst>
              <a:ext uri="{FF2B5EF4-FFF2-40B4-BE49-F238E27FC236}">
                <a16:creationId xmlns:a16="http://schemas.microsoft.com/office/drawing/2014/main" id="{346D6FD4-467C-49A3-90EA-2E43AB7C7915}"/>
              </a:ext>
            </a:extLst>
          </p:cNvPr>
          <p:cNvSpPr txBox="1"/>
          <p:nvPr/>
        </p:nvSpPr>
        <p:spPr>
          <a:xfrm>
            <a:off x="326966" y="263218"/>
            <a:ext cx="8086932" cy="456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>
                <a:latin typeface="+mj-lt"/>
              </a:rPr>
              <a:t>FMD </a:t>
            </a:r>
            <a:r>
              <a:rPr lang="de-DE" sz="2400" dirty="0" err="1">
                <a:latin typeface="+mj-lt"/>
              </a:rPr>
              <a:t>conclusions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sym typeface="BundesSerifOffice"/>
            </a:endParaRPr>
          </a:p>
        </p:txBody>
      </p:sp>
      <p:sp>
        <p:nvSpPr>
          <p:cNvPr id="4" name="Textfeld zur Folie">
            <a:extLst>
              <a:ext uri="{FF2B5EF4-FFF2-40B4-BE49-F238E27FC236}">
                <a16:creationId xmlns:a16="http://schemas.microsoft.com/office/drawing/2014/main" id="{53965824-A56E-41AC-9464-38A2DC95607F}"/>
              </a:ext>
            </a:extLst>
          </p:cNvPr>
          <p:cNvSpPr txBox="1"/>
          <p:nvPr/>
        </p:nvSpPr>
        <p:spPr>
          <a:xfrm>
            <a:off x="326966" y="854183"/>
            <a:ext cx="8565514" cy="40031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502030501010203" pitchFamily="34" charset="0"/>
              </a:rPr>
              <a:t>outbreak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eradicated</a:t>
            </a:r>
            <a:endParaRPr lang="de-DE" sz="2000" dirty="0">
              <a:latin typeface="BundesSans Office" panose="020B050203050101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502030501010203" pitchFamily="34" charset="0"/>
              </a:rPr>
              <a:t>no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spread</a:t>
            </a:r>
            <a:r>
              <a:rPr lang="de-DE" sz="2000" dirty="0">
                <a:latin typeface="BundesSans Office" panose="020B0502030501010203" pitchFamily="34" charset="0"/>
              </a:rPr>
              <a:t> of </a:t>
            </a:r>
            <a:r>
              <a:rPr lang="de-DE" sz="2000" dirty="0" err="1">
                <a:latin typeface="BundesSans Office" panose="020B0502030501010203" pitchFamily="34" charset="0"/>
              </a:rPr>
              <a:t>the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virus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to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other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establishments</a:t>
            </a:r>
            <a:r>
              <a:rPr lang="de-DE" sz="2000" dirty="0">
                <a:latin typeface="BundesSans Office" panose="020B0502030501010203" pitchFamily="34" charset="0"/>
              </a:rPr>
              <a:t>, </a:t>
            </a:r>
            <a:r>
              <a:rPr lang="de-DE" sz="2000" dirty="0" err="1">
                <a:latin typeface="BundesSans Office" panose="020B0502030501010203" pitchFamily="34" charset="0"/>
              </a:rPr>
              <a:t>other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regions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or</a:t>
            </a:r>
            <a:r>
              <a:rPr lang="de-DE" sz="2000" dirty="0">
                <a:latin typeface="BundesSans Office" panose="020B0502030501010203" pitchFamily="34" charset="0"/>
              </a:rPr>
              <a:t> MS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502030501010203" pitchFamily="34" charset="0"/>
              </a:rPr>
              <a:t>role</a:t>
            </a:r>
            <a:r>
              <a:rPr lang="de-DE" sz="2000" dirty="0">
                <a:latin typeface="BundesSans Office" panose="020B0502030501010203" pitchFamily="34" charset="0"/>
              </a:rPr>
              <a:t> of </a:t>
            </a:r>
            <a:r>
              <a:rPr lang="de-DE" sz="2000" dirty="0" err="1">
                <a:latin typeface="BundesSans Office" panose="020B0502030501010203" pitchFamily="34" charset="0"/>
              </a:rPr>
              <a:t>wildlife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regarded</a:t>
            </a:r>
            <a:r>
              <a:rPr lang="de-DE" sz="2000" dirty="0">
                <a:latin typeface="BundesSans Office" panose="020B0502030501010203" pitchFamily="34" charset="0"/>
              </a:rPr>
              <a:t> in </a:t>
            </a:r>
            <a:r>
              <a:rPr lang="de-DE" sz="2000" dirty="0" err="1">
                <a:latin typeface="BundesSans Office" panose="020B0502030501010203" pitchFamily="34" charset="0"/>
              </a:rPr>
              <a:t>surveillance</a:t>
            </a:r>
            <a:r>
              <a:rPr lang="de-DE" sz="2000" dirty="0">
                <a:latin typeface="BundesSans Office" panose="020B0502030501010203" pitchFamily="34" charset="0"/>
              </a:rPr>
              <a:t> (</a:t>
            </a:r>
            <a:r>
              <a:rPr lang="de-DE" sz="2000" dirty="0" err="1">
                <a:latin typeface="BundesSans Office" panose="020B0502030501010203" pitchFamily="34" charset="0"/>
              </a:rPr>
              <a:t>within</a:t>
            </a:r>
            <a:r>
              <a:rPr lang="de-DE" sz="2000" dirty="0">
                <a:latin typeface="BundesSans Office" panose="020B0502030501010203" pitchFamily="34" charset="0"/>
              </a:rPr>
              <a:t> and outside </a:t>
            </a:r>
            <a:r>
              <a:rPr lang="de-DE" sz="2000" dirty="0" err="1">
                <a:latin typeface="BundesSans Office" panose="020B0502030501010203" pitchFamily="34" charset="0"/>
              </a:rPr>
              <a:t>of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restricted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zones</a:t>
            </a:r>
            <a:r>
              <a:rPr lang="de-DE" sz="2000" dirty="0">
                <a:latin typeface="BundesSans Office" panose="020B0502030501010203" pitchFamily="34" charset="0"/>
              </a:rPr>
              <a:t>)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502030501010203" pitchFamily="34" charset="0"/>
              </a:rPr>
              <a:t>source </a:t>
            </a:r>
            <a:r>
              <a:rPr lang="de-DE" sz="2000" dirty="0" err="1">
                <a:latin typeface="BundesSans Office" panose="020B0502030501010203" pitchFamily="34" charset="0"/>
              </a:rPr>
              <a:t>of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infection</a:t>
            </a:r>
            <a:r>
              <a:rPr lang="de-DE" sz="2000" dirty="0">
                <a:latin typeface="BundesSans Office" panose="020B0502030501010203" pitchFamily="34" charset="0"/>
              </a:rPr>
              <a:t> – </a:t>
            </a:r>
            <a:r>
              <a:rPr lang="de-DE" sz="2000" dirty="0" err="1">
                <a:latin typeface="BundesSans Office" panose="020B0502030501010203" pitchFamily="34" charset="0"/>
              </a:rPr>
              <a:t>assumption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of</a:t>
            </a:r>
            <a:r>
              <a:rPr lang="de-DE" sz="2000" dirty="0">
                <a:latin typeface="BundesSans Office" panose="020B0502030501010203" pitchFamily="34" charset="0"/>
              </a:rPr>
              <a:t> human </a:t>
            </a:r>
            <a:r>
              <a:rPr lang="de-DE" sz="2000" dirty="0" err="1">
                <a:latin typeface="BundesSans Office" panose="020B0502030501010203" pitchFamily="34" charset="0"/>
              </a:rPr>
              <a:t>wrongdoing</a:t>
            </a:r>
            <a:endParaRPr lang="de-DE" sz="2000" dirty="0">
              <a:latin typeface="BundesSans Office" panose="020B050203050101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502030501010203" pitchFamily="34" charset="0"/>
              </a:rPr>
              <a:t>time </a:t>
            </a:r>
            <a:r>
              <a:rPr lang="de-DE" sz="2000" dirty="0" err="1">
                <a:latin typeface="BundesSans Office" panose="020B0502030501010203" pitchFamily="34" charset="0"/>
              </a:rPr>
              <a:t>of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infection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between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December</a:t>
            </a:r>
            <a:r>
              <a:rPr lang="de-DE" sz="2000" dirty="0">
                <a:latin typeface="BundesSans Office" panose="020B0502030501010203" pitchFamily="34" charset="0"/>
              </a:rPr>
              <a:t> 15</a:t>
            </a:r>
            <a:r>
              <a:rPr lang="de-DE" sz="2000" baseline="30000" dirty="0">
                <a:latin typeface="BundesSans Office" panose="020B0502030501010203" pitchFamily="34" charset="0"/>
              </a:rPr>
              <a:t>th</a:t>
            </a:r>
            <a:r>
              <a:rPr lang="de-DE" sz="2000" dirty="0">
                <a:latin typeface="BundesSans Office" panose="020B0502030501010203" pitchFamily="34" charset="0"/>
              </a:rPr>
              <a:t> and 31</a:t>
            </a:r>
            <a:r>
              <a:rPr lang="de-DE" sz="2000" baseline="30000" dirty="0">
                <a:latin typeface="BundesSans Office" panose="020B0502030501010203" pitchFamily="34" charset="0"/>
              </a:rPr>
              <a:t>st</a:t>
            </a:r>
            <a:r>
              <a:rPr lang="de-DE" sz="2000" dirty="0">
                <a:latin typeface="BundesSans Office" panose="020B0502030501010203" pitchFamily="34" charset="0"/>
              </a:rPr>
              <a:t> 2024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502030501010203" pitchFamily="34" charset="0"/>
              </a:rPr>
              <a:t>MS </a:t>
            </a:r>
            <a:r>
              <a:rPr lang="de-DE" sz="2000" dirty="0" err="1">
                <a:latin typeface="BundesSans Office" panose="020B0502030501010203" pitchFamily="34" charset="0"/>
              </a:rPr>
              <a:t>recognise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regionalisation</a:t>
            </a:r>
            <a:r>
              <a:rPr lang="de-DE" sz="2000" dirty="0">
                <a:latin typeface="BundesSans Office" panose="020B0502030501010203" pitchFamily="34" charset="0"/>
              </a:rPr>
              <a:t> (</a:t>
            </a:r>
            <a:r>
              <a:rPr lang="de-DE" sz="2000" dirty="0" err="1">
                <a:latin typeface="BundesSans Office" panose="020B0502030501010203" pitchFamily="34" charset="0"/>
              </a:rPr>
              <a:t>important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signal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to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stakeholders</a:t>
            </a:r>
            <a:r>
              <a:rPr lang="de-DE" sz="2000" dirty="0">
                <a:latin typeface="BundesSans Office" panose="020B0502030501010203" pitchFamily="34" charset="0"/>
              </a:rPr>
              <a:t>) 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502030501010203" pitchFamily="34" charset="0"/>
              </a:rPr>
              <a:t>third</a:t>
            </a:r>
            <a:r>
              <a:rPr lang="de-DE" sz="2000" dirty="0">
                <a:latin typeface="BundesSans Office" panose="020B0502030501010203" pitchFamily="34" charset="0"/>
              </a:rPr>
              <a:t> countries open </a:t>
            </a:r>
            <a:r>
              <a:rPr lang="de-DE" sz="2000" dirty="0" err="1">
                <a:latin typeface="BundesSans Office" panose="020B0502030501010203" pitchFamily="34" charset="0"/>
              </a:rPr>
              <a:t>for</a:t>
            </a:r>
            <a:r>
              <a:rPr lang="de-DE" sz="2000" dirty="0">
                <a:latin typeface="BundesSans Office" panose="020B0502030501010203" pitchFamily="34" charset="0"/>
              </a:rPr>
              <a:t> </a:t>
            </a:r>
            <a:r>
              <a:rPr lang="de-DE" sz="2000" dirty="0" err="1">
                <a:latin typeface="BundesSans Office" panose="020B0502030501010203" pitchFamily="34" charset="0"/>
              </a:rPr>
              <a:t>exchange</a:t>
            </a:r>
            <a:endParaRPr lang="de-DE" sz="2000" dirty="0">
              <a:latin typeface="BundesSans Office" panose="020B050203050101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EB500F"/>
              </a:buClr>
              <a:buSzPct val="100000"/>
              <a:buFont typeface="Lucida Grande"/>
              <a:buChar char="→"/>
              <a:defRPr sz="1400"/>
            </a:pPr>
            <a:endParaRPr lang="de-DE" sz="2000" dirty="0">
              <a:latin typeface="BundesSans Office" panose="020B0502030501010203" pitchFamily="34" charset="0"/>
            </a:endParaRPr>
          </a:p>
          <a:p>
            <a:pPr>
              <a:lnSpc>
                <a:spcPts val="1800"/>
              </a:lnSpc>
              <a:buClr>
                <a:srgbClr val="EB500F"/>
              </a:buClr>
              <a:buSzPct val="100000"/>
              <a:defRPr sz="1400"/>
            </a:pPr>
            <a:endParaRPr lang="de-DE" dirty="0">
              <a:latin typeface="BundesSans Office" panose="020B0002030500000203" pitchFamily="34" charset="0"/>
            </a:endParaRP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EAB315C6-5DEB-436C-B6F8-35B21D81856D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</p:spTree>
    <p:extLst>
      <p:ext uri="{BB962C8B-B14F-4D97-AF65-F5344CB8AC3E}">
        <p14:creationId xmlns:p14="http://schemas.microsoft.com/office/powerpoint/2010/main" val="284141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FA40E6D-47AA-4B18-AD2F-BBB881863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BFA3DF6-AB92-45A3-B476-550E29F6C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4647"/>
            <a:ext cx="6798172" cy="3737322"/>
          </a:xfrm>
          <a:prstGeom prst="rect">
            <a:avLst/>
          </a:prstGeom>
        </p:spPr>
      </p:pic>
      <p:sp>
        <p:nvSpPr>
          <p:cNvPr id="4" name="Abschlussfolie Textfeld Ansprechperson / Bildnachweise">
            <a:extLst>
              <a:ext uri="{FF2B5EF4-FFF2-40B4-BE49-F238E27FC236}">
                <a16:creationId xmlns:a16="http://schemas.microsoft.com/office/drawing/2014/main" id="{33517D2E-0C30-4162-A578-100F4F820950}"/>
              </a:ext>
            </a:extLst>
          </p:cNvPr>
          <p:cNvSpPr txBox="1">
            <a:spLocks/>
          </p:cNvSpPr>
          <p:nvPr/>
        </p:nvSpPr>
        <p:spPr>
          <a:xfrm>
            <a:off x="6985642" y="3680628"/>
            <a:ext cx="1791455" cy="7316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ts val="1440"/>
              </a:lnSpc>
              <a:spcBef>
                <a:spcPts val="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9000" indent="-189000" algn="l" defTabSz="685800" rtl="0" eaLnBrk="1" latinLnBrk="0" hangingPunct="1">
              <a:lnSpc>
                <a:spcPts val="1440"/>
              </a:lnSpc>
              <a:spcBef>
                <a:spcPts val="0"/>
              </a:spcBef>
              <a:buFont typeface="BundesSans Regular" panose="020B0002030500000203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8000" indent="-189000" algn="l" defTabSz="685800" rtl="0" eaLnBrk="1" latinLnBrk="0" hangingPunct="1">
              <a:lnSpc>
                <a:spcPts val="1440"/>
              </a:lnSpc>
              <a:spcBef>
                <a:spcPts val="0"/>
              </a:spcBef>
              <a:buFont typeface="BundesSans Regular" panose="020B0002030500000203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7000" indent="-189000" algn="l" defTabSz="685800" rtl="0" eaLnBrk="1" latinLnBrk="0" hangingPunct="1">
              <a:lnSpc>
                <a:spcPts val="1440"/>
              </a:lnSpc>
              <a:spcBef>
                <a:spcPts val="0"/>
              </a:spcBef>
              <a:buFont typeface="BundesSans Regular" panose="020B0002030500000203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189000" algn="l" defTabSz="685800" rtl="0" eaLnBrk="1" latinLnBrk="0" hangingPunct="1">
              <a:lnSpc>
                <a:spcPts val="1440"/>
              </a:lnSpc>
              <a:spcBef>
                <a:spcPts val="0"/>
              </a:spcBef>
              <a:buFont typeface="BundesSans Regular" panose="020B0002030500000203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undesSans Office"/>
                <a:ea typeface="+mn-ea"/>
                <a:cs typeface="Arial"/>
                <a:sym typeface="BundesSansOffice"/>
              </a:rPr>
              <a:t>Dr. </a:t>
            </a:r>
            <a:r>
              <a:rPr lang="de-DE" dirty="0">
                <a:solidFill>
                  <a:sysClr val="windowText" lastClr="000000"/>
                </a:solidFill>
                <a:latin typeface="BundesSans Office"/>
                <a:cs typeface="Arial"/>
              </a:rPr>
              <a:t>Barbara Hoffmann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undesSans Office"/>
              <a:ea typeface="+mn-ea"/>
              <a:cs typeface="Arial"/>
              <a:sym typeface="BundesSansOffice"/>
            </a:endParaRPr>
          </a:p>
          <a:p>
            <a:pPr marL="0" marR="0" lvl="0" indent="0" algn="l" defTabSz="6858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undesSans Office"/>
                <a:ea typeface="+mn-ea"/>
                <a:cs typeface="Arial"/>
                <a:sym typeface="BundesSansOffice"/>
              </a:rPr>
              <a:t>323@bmleh.bund.de</a:t>
            </a:r>
          </a:p>
          <a:p>
            <a:pPr marL="0" marR="0" lvl="0" indent="0" algn="l" defTabSz="6858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undesSans Office"/>
                <a:ea typeface="+mn-ea"/>
                <a:cs typeface="Arial"/>
                <a:sym typeface="BundesSansOffice"/>
              </a:rPr>
              <a:t>www.bmleh.de</a:t>
            </a:r>
          </a:p>
          <a:p>
            <a:pPr marL="0" marR="0" lvl="0" indent="0" algn="l" defTabSz="685800" rtl="0" eaLnBrk="1" fontAlgn="auto" latinLnBrk="0" hangingPunct="1">
              <a:lnSpc>
                <a:spcPts val="14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undesSans Office"/>
                <a:ea typeface="+mn-ea"/>
                <a:cs typeface="Arial"/>
                <a:sym typeface="BundesSansOffice"/>
              </a:rPr>
              <a:t>Tel.  +49 228-99 529 3560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B278EF6-125F-4719-AC2D-4578592C5A4C}"/>
              </a:ext>
            </a:extLst>
          </p:cNvPr>
          <p:cNvSpPr txBox="1"/>
          <p:nvPr/>
        </p:nvSpPr>
        <p:spPr>
          <a:xfrm>
            <a:off x="6689771" y="1462872"/>
            <a:ext cx="2383196" cy="16004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Thanks</a:t>
            </a:r>
            <a:r>
              <a:rPr kumimoji="0" lang="de-DE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 </a:t>
            </a:r>
            <a:r>
              <a:rPr kumimoji="0" lang="de-DE" sz="14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to</a:t>
            </a:r>
            <a:r>
              <a:rPr kumimoji="0" lang="de-DE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 </a:t>
            </a:r>
            <a:r>
              <a:rPr kumimoji="0" lang="de-DE" sz="14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the</a:t>
            </a:r>
            <a:r>
              <a:rPr kumimoji="0" lang="de-DE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 </a:t>
            </a:r>
            <a:r>
              <a:rPr kumimoji="0" lang="de-DE" sz="14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colleagues</a:t>
            </a:r>
            <a:r>
              <a:rPr kumimoji="0" lang="de-DE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 of: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Friedrich-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Loeffler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undesSans Office" panose="020B0002030500000203" pitchFamily="34" charset="0"/>
                <a:ea typeface="+mn-ea"/>
                <a:cs typeface="Arial"/>
                <a:sym typeface="BundesSansOffice"/>
              </a:rPr>
              <a:t>-Institute </a:t>
            </a:r>
          </a:p>
          <a:p>
            <a:pPr marL="285750" lvl="0" indent="-285750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de-DE" sz="1400" kern="1200" dirty="0" err="1">
                <a:latin typeface="BundesSans Office" panose="020B0002030500000203" pitchFamily="34" charset="0"/>
                <a:cs typeface="Arial"/>
              </a:rPr>
              <a:t>Vet</a:t>
            </a:r>
            <a:r>
              <a:rPr lang="de-DE" sz="1400" kern="1200" dirty="0">
                <a:latin typeface="BundesSans Office" panose="020B0002030500000203" pitchFamily="34" charset="0"/>
                <a:cs typeface="Arial"/>
              </a:rPr>
              <a:t> </a:t>
            </a:r>
            <a:r>
              <a:rPr lang="de-DE" sz="1400" kern="1200" dirty="0" err="1">
                <a:latin typeface="BundesSans Office" panose="020B0002030500000203" pitchFamily="34" charset="0"/>
                <a:cs typeface="Arial"/>
              </a:rPr>
              <a:t>Authorities</a:t>
            </a:r>
            <a:r>
              <a:rPr lang="de-DE" sz="1400" kern="1200" dirty="0">
                <a:latin typeface="BundesSans Office" panose="020B0002030500000203" pitchFamily="34" charset="0"/>
                <a:cs typeface="Arial"/>
              </a:rPr>
              <a:t> in </a:t>
            </a:r>
            <a:r>
              <a:rPr lang="de-DE" sz="1400" kern="1200" dirty="0" err="1">
                <a:latin typeface="BundesSans Office" panose="020B0002030500000203" pitchFamily="34" charset="0"/>
                <a:cs typeface="Arial"/>
              </a:rPr>
              <a:t>the</a:t>
            </a:r>
            <a:r>
              <a:rPr lang="de-DE" sz="1400" kern="1200" dirty="0">
                <a:latin typeface="BundesSans Office" panose="020B0002030500000203" pitchFamily="34" charset="0"/>
                <a:cs typeface="Arial"/>
              </a:rPr>
              <a:t> Federal Länder, </a:t>
            </a:r>
            <a:r>
              <a:rPr lang="de-DE" sz="1400" kern="1200" dirty="0" err="1">
                <a:latin typeface="BundesSans Office" panose="020B0002030500000203" pitchFamily="34" charset="0"/>
                <a:cs typeface="Arial"/>
              </a:rPr>
              <a:t>esp</a:t>
            </a:r>
            <a:r>
              <a:rPr lang="de-DE" sz="1400" kern="1200" dirty="0">
                <a:latin typeface="BundesSans Office" panose="020B0002030500000203" pitchFamily="34" charset="0"/>
                <a:cs typeface="Arial"/>
              </a:rPr>
              <a:t>. Brandenburg and Berlin</a:t>
            </a:r>
          </a:p>
          <a:p>
            <a:pPr marL="285750" lvl="0" indent="-285750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de-DE" sz="1400" kern="1200" dirty="0">
                <a:latin typeface="BundesSans Office" panose="020B0002030500000203" pitchFamily="34" charset="0"/>
                <a:cs typeface="Arial"/>
              </a:rPr>
              <a:t>EU-</a:t>
            </a:r>
            <a:r>
              <a:rPr lang="de-DE" sz="1400" kern="1200" dirty="0" err="1">
                <a:latin typeface="BundesSans Office" panose="020B0002030500000203" pitchFamily="34" charset="0"/>
                <a:cs typeface="Arial"/>
              </a:rPr>
              <a:t>Commission</a:t>
            </a:r>
            <a:endParaRPr lang="de-DE" sz="1400" kern="1200" dirty="0">
              <a:latin typeface="BundesSans Office" panose="020B0002030500000203" pitchFamily="34" charset="0"/>
              <a:cs typeface="Arial"/>
            </a:endParaRPr>
          </a:p>
          <a:p>
            <a:pPr marL="285750" lvl="0" indent="-285750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de-DE" sz="1400" kern="1200" dirty="0">
                <a:latin typeface="BundesSans Office" panose="020B0002030500000203" pitchFamily="34" charset="0"/>
                <a:cs typeface="Arial"/>
              </a:rPr>
              <a:t>WOAH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C49364E-0175-4EBF-BC58-A7F12B9DE6BB}"/>
              </a:ext>
            </a:extLst>
          </p:cNvPr>
          <p:cNvSpPr txBox="1"/>
          <p:nvPr/>
        </p:nvSpPr>
        <p:spPr>
          <a:xfrm>
            <a:off x="455869" y="418525"/>
            <a:ext cx="7942779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36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Thank</a:t>
            </a:r>
            <a:r>
              <a:rPr kumimoji="0" lang="de-DE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 </a:t>
            </a:r>
            <a:r>
              <a:rPr kumimoji="0" lang="de-DE" sz="36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you</a:t>
            </a:r>
            <a:r>
              <a:rPr kumimoji="0" lang="de-DE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 </a:t>
            </a:r>
            <a:r>
              <a:rPr kumimoji="0" lang="de-DE" sz="36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for</a:t>
            </a:r>
            <a:r>
              <a:rPr kumimoji="0" lang="de-DE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 </a:t>
            </a:r>
            <a:r>
              <a:rPr kumimoji="0" lang="de-DE" sz="36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your</a:t>
            </a:r>
            <a:r>
              <a:rPr kumimoji="0" lang="de-DE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 </a:t>
            </a:r>
            <a:r>
              <a:rPr kumimoji="0" lang="de-DE" sz="36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attention</a:t>
            </a:r>
            <a:r>
              <a:rPr kumimoji="0" lang="de-DE" sz="3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undesSansOffice"/>
                <a:ea typeface="BundesSansOffice"/>
                <a:cs typeface="BundesSansOffice"/>
                <a:sym typeface="BundesSansOffice"/>
              </a:rPr>
              <a:t>!</a:t>
            </a:r>
          </a:p>
        </p:txBody>
      </p:sp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7370AE6E-53E0-45AB-BC0D-3ED8E566EA78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</p:spTree>
    <p:extLst>
      <p:ext uri="{BB962C8B-B14F-4D97-AF65-F5344CB8AC3E}">
        <p14:creationId xmlns:p14="http://schemas.microsoft.com/office/powerpoint/2010/main" val="350215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D08D84F0-D64E-4DBD-830F-E480D94F6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477" y="559572"/>
            <a:ext cx="1969932" cy="192005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088DC29-405D-4E58-945E-FF6DC641A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401738"/>
            <a:ext cx="2024796" cy="2185329"/>
          </a:xfrm>
          <a:prstGeom prst="rect">
            <a:avLst/>
          </a:prstGeom>
        </p:spPr>
      </p:pic>
      <p:pic>
        <p:nvPicPr>
          <p:cNvPr id="16" name="Bildplatzhalter 5">
            <a:extLst>
              <a:ext uri="{FF2B5EF4-FFF2-40B4-BE49-F238E27FC236}">
                <a16:creationId xmlns:a16="http://schemas.microsoft.com/office/drawing/2014/main" id="{14BAAD32-8611-4644-BB1A-3674913735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74" b="1574"/>
          <a:stretch>
            <a:fillRect/>
          </a:stretch>
        </p:blipFill>
        <p:spPr>
          <a:xfrm>
            <a:off x="5708795" y="2663869"/>
            <a:ext cx="3395452" cy="2446167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401DC2CA-2C40-4568-AD9E-837EA36F6D9B}"/>
              </a:ext>
            </a:extLst>
          </p:cNvPr>
          <p:cNvSpPr txBox="1"/>
          <p:nvPr/>
        </p:nvSpPr>
        <p:spPr>
          <a:xfrm>
            <a:off x="8073738" y="2685360"/>
            <a:ext cx="15357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LAVG BB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0" name="Titel der Folie">
            <a:extLst>
              <a:ext uri="{FF2B5EF4-FFF2-40B4-BE49-F238E27FC236}">
                <a16:creationId xmlns:a16="http://schemas.microsoft.com/office/drawing/2014/main" id="{7596C77B-8AC2-4E8E-AB1D-0DFDDEF10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237" y="295778"/>
            <a:ext cx="8137525" cy="36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/>
              <a:t>FMD in </a:t>
            </a:r>
            <a:r>
              <a:rPr lang="de-DE" sz="2400" dirty="0" err="1"/>
              <a:t>water</a:t>
            </a:r>
            <a:r>
              <a:rPr lang="de-DE" sz="2400" dirty="0"/>
              <a:t> </a:t>
            </a:r>
            <a:r>
              <a:rPr lang="de-DE" sz="2400" dirty="0" err="1"/>
              <a:t>buffaloes</a:t>
            </a:r>
            <a:r>
              <a:rPr lang="de-DE" sz="2400" dirty="0"/>
              <a:t> in Brandenburg</a:t>
            </a:r>
          </a:p>
        </p:txBody>
      </p:sp>
      <p:sp>
        <p:nvSpPr>
          <p:cNvPr id="11" name="Textfeld zur Folie">
            <a:extLst>
              <a:ext uri="{FF2B5EF4-FFF2-40B4-BE49-F238E27FC236}">
                <a16:creationId xmlns:a16="http://schemas.microsoft.com/office/drawing/2014/main" id="{21289B69-F368-49AE-9ED2-605D53A986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7504" y="782660"/>
            <a:ext cx="8135937" cy="4205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en-US" sz="2000" dirty="0">
                <a:latin typeface="BundesSans Office" panose="020B0002030500000203" pitchFamily="34" charset="0"/>
              </a:rPr>
              <a:t>herd of 14, three dead, detection of serotype O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en-US" sz="2000" dirty="0">
                <a:latin typeface="BundesSans Office" panose="020B0002030500000203" pitchFamily="34" charset="0"/>
              </a:rPr>
              <a:t>extensive keeping in nature reserve close to Berlin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implementing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restriction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zones</a:t>
            </a:r>
            <a:r>
              <a:rPr lang="de-DE" sz="2000" dirty="0">
                <a:latin typeface="BundesSans Office" panose="020B0002030500000203" pitchFamily="34" charset="0"/>
              </a:rPr>
              <a:t> – 3km/ 10km</a:t>
            </a: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temporary</a:t>
            </a:r>
            <a:r>
              <a:rPr lang="de-DE" sz="2000" dirty="0">
                <a:latin typeface="BundesSans Office" panose="020B0002030500000203" pitchFamily="34" charset="0"/>
              </a:rPr>
              <a:t> stand still  </a:t>
            </a:r>
            <a:r>
              <a:rPr lang="de-DE" sz="2000" dirty="0" err="1">
                <a:latin typeface="BundesSans Office" panose="020B0002030500000203" pitchFamily="34" charset="0"/>
              </a:rPr>
              <a:t>for</a:t>
            </a:r>
            <a:r>
              <a:rPr lang="de-DE" sz="2000" dirty="0">
                <a:latin typeface="BundesSans Office" panose="020B0002030500000203" pitchFamily="34" charset="0"/>
              </a:rPr>
              <a:t> all Brandenburg and Berlin</a:t>
            </a: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trade </a:t>
            </a:r>
            <a:r>
              <a:rPr lang="de-DE" sz="2000" dirty="0" err="1">
                <a:latin typeface="BundesSans Office" panose="020B0002030500000203" pitchFamily="34" charset="0"/>
              </a:rPr>
              <a:t>restrictions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for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animals</a:t>
            </a:r>
            <a:r>
              <a:rPr lang="de-DE" sz="2000" dirty="0">
                <a:latin typeface="BundesSans Office" panose="020B0002030500000203" pitchFamily="34" charset="0"/>
              </a:rPr>
              <a:t> and </a:t>
            </a:r>
            <a:r>
              <a:rPr lang="de-DE" sz="2000" dirty="0" err="1">
                <a:latin typeface="BundesSans Office" panose="020B0002030500000203" pitchFamily="34" charset="0"/>
              </a:rPr>
              <a:t>products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early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establishment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of</a:t>
            </a:r>
            <a:r>
              <a:rPr lang="de-DE" sz="2000" dirty="0">
                <a:latin typeface="BundesSans Office" panose="020B0002030500000203" pitchFamily="34" charset="0"/>
              </a:rPr>
              <a:t> a </a:t>
            </a:r>
            <a:r>
              <a:rPr lang="de-DE" sz="2000" dirty="0" err="1">
                <a:latin typeface="BundesSans Office" panose="020B0002030500000203" pitchFamily="34" charset="0"/>
              </a:rPr>
              <a:t>containment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</a:p>
          <a:p>
            <a:pPr marR="0" lvl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tabLst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	</a:t>
            </a:r>
            <a:r>
              <a:rPr lang="de-DE" sz="2000" dirty="0" err="1">
                <a:latin typeface="BundesSans Office" panose="020B0002030500000203" pitchFamily="34" charset="0"/>
              </a:rPr>
              <a:t>zone</a:t>
            </a:r>
            <a:r>
              <a:rPr lang="de-DE" sz="2000" dirty="0">
                <a:latin typeface="BundesSans Office" panose="020B0002030500000203" pitchFamily="34" charset="0"/>
              </a:rPr>
              <a:t>/ </a:t>
            </a:r>
            <a:r>
              <a:rPr lang="de-DE" sz="2000" dirty="0" err="1">
                <a:latin typeface="BundesSans Office" panose="020B0002030500000203" pitchFamily="34" charset="0"/>
              </a:rPr>
              <a:t>further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restricted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zone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increased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monitoring</a:t>
            </a:r>
            <a:r>
              <a:rPr lang="de-DE" sz="2000" dirty="0">
                <a:latin typeface="BundesSans Office" panose="020B0002030500000203" pitchFamily="34" charset="0"/>
              </a:rPr>
              <a:t> in total Germany</a:t>
            </a: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endParaRPr lang="en-US" sz="2000" dirty="0">
              <a:latin typeface="BundesSans Office" panose="020B0002030500000203" pitchFamily="34" charset="0"/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A26A9800-269E-4369-9165-DBBB650A3B9A}"/>
              </a:ext>
            </a:extLst>
          </p:cNvPr>
          <p:cNvSpPr/>
          <p:nvPr/>
        </p:nvSpPr>
        <p:spPr>
          <a:xfrm>
            <a:off x="6750796" y="945409"/>
            <a:ext cx="483362" cy="57606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BundesSansOffice"/>
              <a:ea typeface="BundesSansOffice"/>
              <a:cs typeface="BundesSansOffice"/>
              <a:sym typeface="BundesSansOffice"/>
            </a:endParaRPr>
          </a:p>
        </p:txBody>
      </p:sp>
    </p:spTree>
    <p:extLst>
      <p:ext uri="{BB962C8B-B14F-4D97-AF65-F5344CB8AC3E}">
        <p14:creationId xmlns:p14="http://schemas.microsoft.com/office/powerpoint/2010/main" val="162047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Titel der Folie">
            <a:extLst>
              <a:ext uri="{FF2B5EF4-FFF2-40B4-BE49-F238E27FC236}">
                <a16:creationId xmlns:a16="http://schemas.microsoft.com/office/drawing/2014/main" id="{7596C77B-8AC2-4E8E-AB1D-0DFDDEF10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27784" y="234362"/>
            <a:ext cx="4036677" cy="36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 err="1"/>
              <a:t>affected</a:t>
            </a:r>
            <a:r>
              <a:rPr lang="de-DE" sz="2400" dirty="0"/>
              <a:t> </a:t>
            </a:r>
            <a:r>
              <a:rPr lang="de-DE" sz="2400" dirty="0" err="1"/>
              <a:t>holding</a:t>
            </a:r>
            <a:endParaRPr lang="de-DE" sz="2400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pic>
        <p:nvPicPr>
          <p:cNvPr id="14" name="Bildplatzhalter 5">
            <a:extLst>
              <a:ext uri="{FF2B5EF4-FFF2-40B4-BE49-F238E27FC236}">
                <a16:creationId xmlns:a16="http://schemas.microsoft.com/office/drawing/2014/main" id="{84599D02-5505-4A10-8B7E-8CC813BF93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949" b="5949"/>
          <a:stretch>
            <a:fillRect/>
          </a:stretch>
        </p:blipFill>
        <p:spPr>
          <a:xfrm>
            <a:off x="1907704" y="678907"/>
            <a:ext cx="5904656" cy="4253859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A2E001F0-ACDC-4F0F-9692-E5A4CAAF01DE}"/>
              </a:ext>
            </a:extLst>
          </p:cNvPr>
          <p:cNvSpPr/>
          <p:nvPr/>
        </p:nvSpPr>
        <p:spPr>
          <a:xfrm rot="20012510">
            <a:off x="2292470" y="1074478"/>
            <a:ext cx="2441558" cy="4765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918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sp>
        <p:nvSpPr>
          <p:cNvPr id="6" name="Titel 6">
            <a:extLst>
              <a:ext uri="{FF2B5EF4-FFF2-40B4-BE49-F238E27FC236}">
                <a16:creationId xmlns:a16="http://schemas.microsoft.com/office/drawing/2014/main" id="{CA8BF0EB-5801-4011-A822-7D7C56EF5939}"/>
              </a:ext>
            </a:extLst>
          </p:cNvPr>
          <p:cNvSpPr txBox="1">
            <a:spLocks/>
          </p:cNvSpPr>
          <p:nvPr/>
        </p:nvSpPr>
        <p:spPr>
          <a:xfrm>
            <a:off x="1337164" y="117656"/>
            <a:ext cx="5888840" cy="37348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ts val="3300"/>
              </a:lnSpc>
              <a:spcBef>
                <a:spcPct val="0"/>
              </a:spcBef>
              <a:buNone/>
              <a:defRPr sz="2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first</a:t>
            </a:r>
            <a:r>
              <a:rPr lang="de-DE" sz="2400" dirty="0"/>
              <a:t> </a:t>
            </a:r>
            <a:r>
              <a:rPr lang="de-DE" sz="2400" dirty="0" err="1"/>
              <a:t>day</a:t>
            </a:r>
            <a:r>
              <a:rPr lang="de-DE" sz="2400" dirty="0"/>
              <a:t> (10.01.2025)</a:t>
            </a:r>
          </a:p>
        </p:txBody>
      </p:sp>
      <p:pic>
        <p:nvPicPr>
          <p:cNvPr id="7" name="Bildplatzhalter 7">
            <a:extLst>
              <a:ext uri="{FF2B5EF4-FFF2-40B4-BE49-F238E27FC236}">
                <a16:creationId xmlns:a16="http://schemas.microsoft.com/office/drawing/2014/main" id="{8DA7EEB6-B5C1-4E10-B686-2192671EF6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28" b="2328"/>
          <a:stretch>
            <a:fillRect/>
          </a:stretch>
        </p:blipFill>
        <p:spPr>
          <a:xfrm>
            <a:off x="3294577" y="2851250"/>
            <a:ext cx="3002401" cy="2255477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E41BEE9-FD34-406C-99A1-8F5DCA112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6307" y="627534"/>
            <a:ext cx="2811526" cy="2588045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sp>
        <p:nvSpPr>
          <p:cNvPr id="16" name="Textfeld zur Folie">
            <a:extLst>
              <a:ext uri="{FF2B5EF4-FFF2-40B4-BE49-F238E27FC236}">
                <a16:creationId xmlns:a16="http://schemas.microsoft.com/office/drawing/2014/main" id="{07A812DB-19A9-4366-9535-38DCA166166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79512" y="1377460"/>
            <a:ext cx="2520280" cy="3949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in </a:t>
            </a:r>
            <a:r>
              <a:rPr lang="de-DE" sz="2000" dirty="0" err="1">
                <a:latin typeface="BundesSans Office" panose="020B0002030500000203" pitchFamily="34" charset="0"/>
              </a:rPr>
              <a:t>place</a:t>
            </a:r>
            <a:r>
              <a:rPr lang="de-DE" sz="2000" dirty="0">
                <a:latin typeface="BundesSans Office" panose="020B0002030500000203" pitchFamily="34" charset="0"/>
              </a:rPr>
              <a:t>: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2 </a:t>
            </a:r>
            <a:r>
              <a:rPr lang="de-DE" sz="2000" dirty="0" err="1">
                <a:latin typeface="BundesSans Office" panose="020B0002030500000203" pitchFamily="34" charset="0"/>
              </a:rPr>
              <a:t>vets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from</a:t>
            </a:r>
            <a:r>
              <a:rPr lang="de-DE" sz="2000" dirty="0">
                <a:latin typeface="BundesSans Office" panose="020B0002030500000203" pitchFamily="34" charset="0"/>
              </a:rPr>
              <a:t> CA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2 </a:t>
            </a:r>
            <a:r>
              <a:rPr lang="de-DE" sz="2000" dirty="0" err="1">
                <a:latin typeface="BundesSans Office" panose="020B0002030500000203" pitchFamily="34" charset="0"/>
              </a:rPr>
              <a:t>staff</a:t>
            </a:r>
            <a:r>
              <a:rPr lang="de-DE" sz="2000" dirty="0">
                <a:latin typeface="BundesSans Office" panose="020B0002030500000203" pitchFamily="34" charset="0"/>
              </a:rPr>
              <a:t> FLI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3 </a:t>
            </a:r>
            <a:r>
              <a:rPr lang="de-DE" sz="2000" dirty="0" err="1">
                <a:latin typeface="BundesSans Office" panose="020B0002030500000203" pitchFamily="34" charset="0"/>
              </a:rPr>
              <a:t>staff</a:t>
            </a:r>
            <a:r>
              <a:rPr lang="de-DE" sz="2000" dirty="0">
                <a:latin typeface="BundesSans Office" panose="020B0002030500000203" pitchFamily="34" charset="0"/>
              </a:rPr>
              <a:t> Task Force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killing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sampling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epidemiology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endParaRPr lang="en-US" sz="2000" dirty="0">
              <a:latin typeface="BundesSans Office" panose="020B0002030500000203" pitchFamily="34" charset="0"/>
            </a:endParaRPr>
          </a:p>
        </p:txBody>
      </p:sp>
      <p:sp>
        <p:nvSpPr>
          <p:cNvPr id="17" name="Textfeld zur Folie">
            <a:extLst>
              <a:ext uri="{FF2B5EF4-FFF2-40B4-BE49-F238E27FC236}">
                <a16:creationId xmlns:a16="http://schemas.microsoft.com/office/drawing/2014/main" id="{DBC4F548-3857-4DDE-A2D9-E94CB3DEFF5A}"/>
              </a:ext>
            </a:extLst>
          </p:cNvPr>
          <p:cNvSpPr txBox="1">
            <a:spLocks/>
          </p:cNvSpPr>
          <p:nvPr/>
        </p:nvSpPr>
        <p:spPr>
          <a:xfrm>
            <a:off x="6152962" y="521285"/>
            <a:ext cx="2811526" cy="4359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wrap="square" lIns="45719" tIns="0" rIns="45719" bIns="0" rtlCol="0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9000" indent="-18900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 typeface="BundesSans Regular" panose="020B000203050000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78000" indent="-18900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 typeface="BundesSans Regular" panose="020B000203050000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67000" indent="-18900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 typeface="BundesSans Regular" panose="020B000203050000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189000" algn="l" defTabSz="685800" rtl="0" eaLnBrk="1" latinLnBrk="0" hangingPunct="1">
              <a:lnSpc>
                <a:spcPct val="100000"/>
              </a:lnSpc>
              <a:spcBef>
                <a:spcPts val="400"/>
              </a:spcBef>
              <a:buFont typeface="BundesSans Regular" panose="020B000203050000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ministry</a:t>
            </a:r>
            <a:r>
              <a:rPr lang="de-DE" sz="2000" dirty="0">
                <a:latin typeface="BundesSans Office" panose="020B0002030500000203" pitchFamily="34" charset="0"/>
              </a:rPr>
              <a:t>: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preparation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of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further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measures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sampling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scheme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urgent </a:t>
            </a:r>
            <a:r>
              <a:rPr lang="de-DE" sz="2000" dirty="0" err="1">
                <a:latin typeface="BundesSans Office" panose="020B0002030500000203" pitchFamily="34" charset="0"/>
              </a:rPr>
              <a:t>regulation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for</a:t>
            </a:r>
            <a:r>
              <a:rPr lang="de-DE" sz="2000" dirty="0">
                <a:latin typeface="BundesSans Office" panose="020B0002030500000203" pitchFamily="34" charset="0"/>
              </a:rPr>
              <a:t> stand still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restricted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zones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demarcation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of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killing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zone</a:t>
            </a:r>
            <a:endParaRPr lang="en-US" sz="2000" dirty="0">
              <a:latin typeface="BundesSans Office" panose="020B0002030500000203" pitchFamily="34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4663C27-A53A-4F75-8748-B2CE99ED8C7D}"/>
              </a:ext>
            </a:extLst>
          </p:cNvPr>
          <p:cNvSpPr txBox="1"/>
          <p:nvPr/>
        </p:nvSpPr>
        <p:spPr>
          <a:xfrm>
            <a:off x="2363763" y="4907751"/>
            <a:ext cx="15357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LAVG BB</a:t>
            </a:r>
          </a:p>
        </p:txBody>
      </p:sp>
    </p:spTree>
    <p:extLst>
      <p:ext uri="{BB962C8B-B14F-4D97-AF65-F5344CB8AC3E}">
        <p14:creationId xmlns:p14="http://schemas.microsoft.com/office/powerpoint/2010/main" val="421058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0" name="Titel der Folie">
            <a:extLst>
              <a:ext uri="{FF2B5EF4-FFF2-40B4-BE49-F238E27FC236}">
                <a16:creationId xmlns:a16="http://schemas.microsoft.com/office/drawing/2014/main" id="{7596C77B-8AC2-4E8E-AB1D-0DFDDEF10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237" y="295778"/>
            <a:ext cx="8137525" cy="36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 err="1"/>
              <a:t>killing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animals</a:t>
            </a:r>
            <a:r>
              <a:rPr lang="de-DE" sz="2400" dirty="0"/>
              <a:t> and </a:t>
            </a:r>
            <a:r>
              <a:rPr lang="de-DE" sz="2400" dirty="0" err="1"/>
              <a:t>sampling</a:t>
            </a:r>
            <a:endParaRPr lang="de-DE" sz="2400" dirty="0"/>
          </a:p>
        </p:txBody>
      </p:sp>
      <p:sp>
        <p:nvSpPr>
          <p:cNvPr id="11" name="Textfeld zur Folie">
            <a:extLst>
              <a:ext uri="{FF2B5EF4-FFF2-40B4-BE49-F238E27FC236}">
                <a16:creationId xmlns:a16="http://schemas.microsoft.com/office/drawing/2014/main" id="{21289B69-F368-49AE-9ED2-605D53A986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879491" y="1410000"/>
            <a:ext cx="3815686" cy="3538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buClr>
                <a:srgbClr val="FF9900"/>
              </a:buClr>
              <a:buFont typeface="Wingdings" panose="05000000000000000000" pitchFamily="2" charset="2"/>
              <a:buChar char="ü"/>
            </a:pPr>
            <a:r>
              <a:rPr lang="de-DE" sz="2000" dirty="0" err="1">
                <a:solidFill>
                  <a:srgbClr val="000000"/>
                </a:solidFill>
              </a:rPr>
              <a:t>killing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with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bullit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shot</a:t>
            </a:r>
            <a:r>
              <a:rPr lang="de-DE" sz="2000" dirty="0">
                <a:solidFill>
                  <a:srgbClr val="000000"/>
                </a:solidFill>
              </a:rPr>
              <a:t> (service-stand </a:t>
            </a:r>
            <a:r>
              <a:rPr lang="de-DE" sz="2000" dirty="0" err="1">
                <a:solidFill>
                  <a:srgbClr val="000000"/>
                </a:solidFill>
              </a:rPr>
              <a:t>by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contract</a:t>
            </a:r>
            <a:r>
              <a:rPr lang="de-DE" sz="2000" dirty="0">
                <a:solidFill>
                  <a:srgbClr val="000000"/>
                </a:solidFill>
              </a:rPr>
              <a:t>) in </a:t>
            </a:r>
            <a:r>
              <a:rPr lang="de-DE" sz="2000" dirty="0" err="1">
                <a:solidFill>
                  <a:srgbClr val="000000"/>
                </a:solidFill>
              </a:rPr>
              <a:t>place</a:t>
            </a:r>
            <a:endParaRPr lang="de-DE" sz="2000" dirty="0">
              <a:solidFill>
                <a:srgbClr val="000000"/>
              </a:solidFill>
            </a:endParaRPr>
          </a:p>
          <a:p>
            <a:pPr marL="342900" indent="-342900">
              <a:buClr>
                <a:srgbClr val="FF9900"/>
              </a:buClr>
              <a:buFont typeface="Wingdings" panose="05000000000000000000" pitchFamily="2" charset="2"/>
              <a:buChar char="ü"/>
            </a:pPr>
            <a:r>
              <a:rPr lang="de-DE" sz="2000" dirty="0" err="1">
                <a:solidFill>
                  <a:srgbClr val="000000"/>
                </a:solidFill>
              </a:rPr>
              <a:t>treatment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of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surfaces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with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CaO</a:t>
            </a:r>
            <a:endParaRPr lang="de-DE" sz="2000" dirty="0">
              <a:solidFill>
                <a:srgbClr val="000000"/>
              </a:solidFill>
            </a:endParaRPr>
          </a:p>
          <a:p>
            <a:pPr marL="342900" indent="-342900">
              <a:buClr>
                <a:srgbClr val="FF9900"/>
              </a:buClr>
              <a:buFont typeface="Wingdings" panose="05000000000000000000" pitchFamily="2" charset="2"/>
              <a:buChar char="ü"/>
            </a:pPr>
            <a:r>
              <a:rPr lang="de-DE" sz="2000" dirty="0" err="1">
                <a:solidFill>
                  <a:srgbClr val="000000"/>
                </a:solidFill>
              </a:rPr>
              <a:t>determination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of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age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of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the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lesions</a:t>
            </a:r>
            <a:r>
              <a:rPr lang="de-DE" sz="2000" dirty="0">
                <a:solidFill>
                  <a:srgbClr val="000000"/>
                </a:solidFill>
              </a:rPr>
              <a:t> (</a:t>
            </a:r>
            <a:r>
              <a:rPr lang="de-DE" sz="2000" dirty="0" err="1">
                <a:solidFill>
                  <a:srgbClr val="000000"/>
                </a:solidFill>
              </a:rPr>
              <a:t>foto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documentation</a:t>
            </a:r>
            <a:r>
              <a:rPr lang="de-DE" sz="2000" dirty="0">
                <a:solidFill>
                  <a:srgbClr val="000000"/>
                </a:solidFill>
              </a:rPr>
              <a:t>)</a:t>
            </a:r>
          </a:p>
          <a:p>
            <a:pPr marL="342900" indent="-342900">
              <a:buClr>
                <a:srgbClr val="FF9900"/>
              </a:buClr>
              <a:buFont typeface="Wingdings" panose="05000000000000000000" pitchFamily="2" charset="2"/>
              <a:buChar char="ü"/>
            </a:pPr>
            <a:r>
              <a:rPr lang="de-DE" sz="2000" dirty="0" err="1">
                <a:solidFill>
                  <a:srgbClr val="000000"/>
                </a:solidFill>
              </a:rPr>
              <a:t>staff</a:t>
            </a:r>
            <a:r>
              <a:rPr lang="de-DE" sz="2000" dirty="0">
                <a:solidFill>
                  <a:srgbClr val="000000"/>
                </a:solidFill>
              </a:rPr>
              <a:t> – light – </a:t>
            </a:r>
            <a:r>
              <a:rPr lang="de-DE" sz="2000" dirty="0" err="1">
                <a:solidFill>
                  <a:srgbClr val="000000"/>
                </a:solidFill>
              </a:rPr>
              <a:t>water</a:t>
            </a:r>
            <a:r>
              <a:rPr lang="de-DE" sz="2000" dirty="0">
                <a:solidFill>
                  <a:srgbClr val="000000"/>
                </a:solidFill>
              </a:rPr>
              <a:t> and </a:t>
            </a:r>
            <a:r>
              <a:rPr lang="de-DE" sz="2000" dirty="0" err="1">
                <a:solidFill>
                  <a:srgbClr val="000000"/>
                </a:solidFill>
              </a:rPr>
              <a:t>cleaning</a:t>
            </a:r>
            <a:r>
              <a:rPr lang="de-DE" sz="2000" dirty="0">
                <a:solidFill>
                  <a:srgbClr val="000000"/>
                </a:solidFill>
              </a:rPr>
              <a:t>/ </a:t>
            </a:r>
            <a:r>
              <a:rPr lang="de-DE" sz="2000" dirty="0" err="1">
                <a:solidFill>
                  <a:srgbClr val="000000"/>
                </a:solidFill>
              </a:rPr>
              <a:t>desinfection</a:t>
            </a:r>
            <a:r>
              <a:rPr lang="de-DE" sz="2000" dirty="0">
                <a:solidFill>
                  <a:srgbClr val="000000"/>
                </a:solidFill>
              </a:rPr>
              <a:t> </a:t>
            </a:r>
            <a:r>
              <a:rPr lang="de-DE" sz="2000" dirty="0" err="1">
                <a:solidFill>
                  <a:srgbClr val="000000"/>
                </a:solidFill>
              </a:rPr>
              <a:t>equipment</a:t>
            </a:r>
            <a:endParaRPr lang="de-DE" sz="2000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Clr>
                <a:srgbClr val="FF9900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endParaRPr lang="de-DE" sz="2000" dirty="0">
              <a:latin typeface="BundesSans Office" panose="020B0002030500000203" pitchFamily="34" charset="0"/>
            </a:endParaRP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endParaRPr lang="en-US" sz="2000" dirty="0">
              <a:latin typeface="BundesSans Office" panose="020B0002030500000203" pitchFamily="34" charset="0"/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pic>
        <p:nvPicPr>
          <p:cNvPr id="6" name="Bildplatzhalter 7">
            <a:extLst>
              <a:ext uri="{FF2B5EF4-FFF2-40B4-BE49-F238E27FC236}">
                <a16:creationId xmlns:a16="http://schemas.microsoft.com/office/drawing/2014/main" id="{2EAC6E6D-4963-4891-A1B5-AC7B3D419F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490" b="9490"/>
          <a:stretch>
            <a:fillRect/>
          </a:stretch>
        </p:blipFill>
        <p:spPr>
          <a:xfrm>
            <a:off x="128365" y="1049192"/>
            <a:ext cx="2357685" cy="1770673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FAA52DB-0944-4F98-A31A-1EA1991AD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567" y="1049192"/>
            <a:ext cx="2147618" cy="211348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0D0293E-EEB8-41FE-882F-538107015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094" y="2861155"/>
            <a:ext cx="2145268" cy="2145268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B34834D-70F0-478E-8F9A-536292547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680" y="3279074"/>
            <a:ext cx="2101840" cy="1640164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624B7177-568E-445B-A57C-3C0749173465}"/>
              </a:ext>
            </a:extLst>
          </p:cNvPr>
          <p:cNvSpPr txBox="1"/>
          <p:nvPr/>
        </p:nvSpPr>
        <p:spPr>
          <a:xfrm>
            <a:off x="2555777" y="4962600"/>
            <a:ext cx="153572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LAVG BB</a:t>
            </a:r>
          </a:p>
        </p:txBody>
      </p:sp>
    </p:spTree>
    <p:extLst>
      <p:ext uri="{BB962C8B-B14F-4D97-AF65-F5344CB8AC3E}">
        <p14:creationId xmlns:p14="http://schemas.microsoft.com/office/powerpoint/2010/main" val="336312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itel der Folie">
            <a:extLst>
              <a:ext uri="{FF2B5EF4-FFF2-40B4-BE49-F238E27FC236}">
                <a16:creationId xmlns:a16="http://schemas.microsoft.com/office/drawing/2014/main" id="{7596C77B-8AC2-4E8E-AB1D-0DFDDEF10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237" y="160742"/>
            <a:ext cx="8137525" cy="36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/>
              <a:t>Challenge </a:t>
            </a:r>
            <a:r>
              <a:rPr lang="de-DE" sz="2400" dirty="0" err="1"/>
              <a:t>cleaning</a:t>
            </a:r>
            <a:r>
              <a:rPr lang="de-DE" sz="2400" dirty="0"/>
              <a:t> and </a:t>
            </a:r>
            <a:r>
              <a:rPr lang="de-DE" sz="2400" dirty="0" err="1"/>
              <a:t>desinfection</a:t>
            </a:r>
            <a:endParaRPr lang="de-DE" sz="2400" dirty="0"/>
          </a:p>
        </p:txBody>
      </p:sp>
      <p:sp>
        <p:nvSpPr>
          <p:cNvPr id="11" name="Textfeld zur Folie">
            <a:extLst>
              <a:ext uri="{FF2B5EF4-FFF2-40B4-BE49-F238E27FC236}">
                <a16:creationId xmlns:a16="http://schemas.microsoft.com/office/drawing/2014/main" id="{21289B69-F368-49AE-9ED2-605D53A986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909381" y="555526"/>
            <a:ext cx="2358537" cy="3436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area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of</a:t>
            </a:r>
            <a:r>
              <a:rPr lang="de-DE" sz="2000" dirty="0">
                <a:latin typeface="BundesSans Office" panose="020B0002030500000203" pitchFamily="34" charset="0"/>
              </a:rPr>
              <a:t> 10 ha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free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range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pond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equipment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walking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ways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endParaRPr lang="de-DE" sz="2000" dirty="0">
              <a:latin typeface="BundesSans Office" panose="020B0002030500000203" pitchFamily="34" charset="0"/>
            </a:endParaRP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endParaRPr lang="en-US" sz="2000" dirty="0">
              <a:latin typeface="BundesSans Office" panose="020B0002030500000203" pitchFamily="34" charset="0"/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pic>
        <p:nvPicPr>
          <p:cNvPr id="6" name="Bildplatzhalter 8">
            <a:extLst>
              <a:ext uri="{FF2B5EF4-FFF2-40B4-BE49-F238E27FC236}">
                <a16:creationId xmlns:a16="http://schemas.microsoft.com/office/drawing/2014/main" id="{C7FB1EB4-1F51-437C-B4C3-3C8655421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9" r="12529"/>
          <a:stretch>
            <a:fillRect/>
          </a:stretch>
        </p:blipFill>
        <p:spPr>
          <a:xfrm>
            <a:off x="166542" y="1013500"/>
            <a:ext cx="2714167" cy="2038398"/>
          </a:xfrm>
          <a:prstGeom prst="rect">
            <a:avLst/>
          </a:prstGeom>
        </p:spPr>
      </p:pic>
      <p:pic>
        <p:nvPicPr>
          <p:cNvPr id="7" name="Inhaltsplatzhalter 9">
            <a:extLst>
              <a:ext uri="{FF2B5EF4-FFF2-40B4-BE49-F238E27FC236}">
                <a16:creationId xmlns:a16="http://schemas.microsoft.com/office/drawing/2014/main" id="{41B99FA4-EAAA-4C00-97F4-E2A057612C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3" y="3340564"/>
            <a:ext cx="2823159" cy="1588718"/>
          </a:xfrm>
          <a:prstGeom prst="rect">
            <a:avLst/>
          </a:prstGeom>
        </p:spPr>
      </p:pic>
      <p:pic>
        <p:nvPicPr>
          <p:cNvPr id="8" name="Inhaltsplatzhalter 10">
            <a:extLst>
              <a:ext uri="{FF2B5EF4-FFF2-40B4-BE49-F238E27FC236}">
                <a16:creationId xmlns:a16="http://schemas.microsoft.com/office/drawing/2014/main" id="{DF6CEC68-E022-4D7C-B4B6-AAF67062A9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571" y="788046"/>
            <a:ext cx="2934089" cy="165114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0558BD3-8A81-4090-A1E5-DA1F9284D5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864" y="2026955"/>
            <a:ext cx="2729599" cy="153606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64AB176-3CC7-4BE8-B684-A5E35706F6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43" y="3404623"/>
            <a:ext cx="2925463" cy="164629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53C056D-C646-4816-A5F3-28CF0D4E86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7396" y="3622663"/>
            <a:ext cx="2314130" cy="130661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A2FEA1E7-878B-4122-A2B0-398432A3DA5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5" y="123478"/>
            <a:ext cx="1801677" cy="1015651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FBFC5009-DE03-491E-9DD7-258690850CAA}"/>
              </a:ext>
            </a:extLst>
          </p:cNvPr>
          <p:cNvSpPr txBox="1"/>
          <p:nvPr/>
        </p:nvSpPr>
        <p:spPr>
          <a:xfrm>
            <a:off x="7408205" y="3407856"/>
            <a:ext cx="2002790" cy="184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LAVG BB</a:t>
            </a:r>
          </a:p>
        </p:txBody>
      </p:sp>
    </p:spTree>
    <p:extLst>
      <p:ext uri="{BB962C8B-B14F-4D97-AF65-F5344CB8AC3E}">
        <p14:creationId xmlns:p14="http://schemas.microsoft.com/office/powerpoint/2010/main" val="611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itel der Folie">
            <a:extLst>
              <a:ext uri="{FF2B5EF4-FFF2-40B4-BE49-F238E27FC236}">
                <a16:creationId xmlns:a16="http://schemas.microsoft.com/office/drawing/2014/main" id="{7596C77B-8AC2-4E8E-AB1D-0DFDDEF10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237" y="295778"/>
            <a:ext cx="8137525" cy="36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 err="1"/>
              <a:t>cleaning</a:t>
            </a:r>
            <a:r>
              <a:rPr lang="de-DE" sz="2400" dirty="0"/>
              <a:t> and </a:t>
            </a:r>
            <a:r>
              <a:rPr lang="de-DE" sz="2400" dirty="0" err="1"/>
              <a:t>desinfection</a:t>
            </a:r>
            <a:r>
              <a:rPr lang="de-DE" sz="2400" dirty="0"/>
              <a:t> – </a:t>
            </a:r>
            <a:r>
              <a:rPr lang="de-DE" sz="2400" dirty="0" err="1"/>
              <a:t>how</a:t>
            </a:r>
            <a:r>
              <a:rPr lang="de-DE" sz="2400" dirty="0"/>
              <a:t> </a:t>
            </a:r>
            <a:r>
              <a:rPr lang="de-DE" sz="2400" dirty="0" err="1"/>
              <a:t>it</a:t>
            </a:r>
            <a:r>
              <a:rPr lang="de-DE" sz="2400" dirty="0"/>
              <a:t> </a:t>
            </a:r>
            <a:r>
              <a:rPr lang="de-DE" sz="2400" dirty="0" err="1"/>
              <a:t>worked</a:t>
            </a:r>
            <a:endParaRPr lang="de-DE" sz="2400" dirty="0"/>
          </a:p>
        </p:txBody>
      </p:sp>
      <p:sp>
        <p:nvSpPr>
          <p:cNvPr id="11" name="Textfeld zur Folie">
            <a:extLst>
              <a:ext uri="{FF2B5EF4-FFF2-40B4-BE49-F238E27FC236}">
                <a16:creationId xmlns:a16="http://schemas.microsoft.com/office/drawing/2014/main" id="{21289B69-F368-49AE-9ED2-605D53A986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7504" y="782660"/>
            <a:ext cx="8135937" cy="38977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burning</a:t>
            </a:r>
            <a:r>
              <a:rPr lang="de-DE" sz="2000" dirty="0">
                <a:latin typeface="BundesSans Office" panose="020B0002030500000203" pitchFamily="34" charset="0"/>
              </a:rPr>
              <a:t>: </a:t>
            </a:r>
            <a:r>
              <a:rPr lang="de-DE" sz="2000" dirty="0" err="1">
                <a:latin typeface="BundesSans Office" panose="020B0002030500000203" pitchFamily="34" charset="0"/>
              </a:rPr>
              <a:t>hay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equipment</a:t>
            </a:r>
            <a:r>
              <a:rPr lang="de-DE" sz="2000" dirty="0">
                <a:latin typeface="BundesSans Office" panose="020B0002030500000203" pitchFamily="34" charset="0"/>
              </a:rPr>
              <a:t> (</a:t>
            </a:r>
            <a:r>
              <a:rPr lang="de-DE" sz="2000" dirty="0" err="1">
                <a:latin typeface="BundesSans Office" panose="020B0002030500000203" pitchFamily="34" charset="0"/>
              </a:rPr>
              <a:t>done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by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fireguard</a:t>
            </a:r>
            <a:r>
              <a:rPr lang="de-DE" sz="2000" dirty="0">
                <a:latin typeface="BundesSans Office" panose="020B0002030500000203" pitchFamily="34" charset="0"/>
              </a:rPr>
              <a:t>)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desinfection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with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Virkon</a:t>
            </a:r>
            <a:r>
              <a:rPr lang="de-DE" sz="2000" dirty="0">
                <a:latin typeface="BundesSans Office" panose="020B0002030500000203" pitchFamily="34" charset="0"/>
              </a:rPr>
              <a:t> S: </a:t>
            </a:r>
            <a:r>
              <a:rPr lang="de-DE" sz="2000" dirty="0" err="1">
                <a:latin typeface="BundesSans Office" panose="020B0002030500000203" pitchFamily="34" charset="0"/>
              </a:rPr>
              <a:t>shelter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other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equipment</a:t>
            </a:r>
            <a:r>
              <a:rPr lang="de-DE" sz="2000" dirty="0">
                <a:latin typeface="BundesSans Office" panose="020B0002030500000203" pitchFamily="34" charset="0"/>
              </a:rPr>
              <a:t>, </a:t>
            </a:r>
            <a:r>
              <a:rPr lang="de-DE" sz="2000" dirty="0" err="1">
                <a:latin typeface="BundesSans Office" panose="020B0002030500000203" pitchFamily="34" charset="0"/>
              </a:rPr>
              <a:t>vehicles</a:t>
            </a:r>
            <a:r>
              <a:rPr lang="de-DE" sz="2000" dirty="0">
                <a:latin typeface="BundesSans Office" panose="020B0002030500000203" pitchFamily="34" charset="0"/>
              </a:rPr>
              <a:t> (</a:t>
            </a:r>
            <a:r>
              <a:rPr lang="de-DE" sz="2000" dirty="0" err="1">
                <a:latin typeface="BundesSans Office" panose="020B0002030500000203" pitchFamily="34" charset="0"/>
              </a:rPr>
              <a:t>done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by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specialised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company</a:t>
            </a:r>
            <a:r>
              <a:rPr lang="de-DE" sz="2000" dirty="0">
                <a:latin typeface="BundesSans Office" panose="020B0002030500000203" pitchFamily="34" charset="0"/>
              </a:rPr>
              <a:t>)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latin typeface="BundesSans Office" panose="020B0002030500000203" pitchFamily="34" charset="0"/>
              </a:rPr>
              <a:t>package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with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CaO</a:t>
            </a:r>
            <a:r>
              <a:rPr lang="de-DE" sz="2000" dirty="0">
                <a:latin typeface="BundesSans Office" panose="020B0002030500000203" pitchFamily="34" charset="0"/>
              </a:rPr>
              <a:t>: </a:t>
            </a:r>
          </a:p>
          <a:p>
            <a:pPr>
              <a:lnSpc>
                <a:spcPct val="150000"/>
              </a:lnSpc>
              <a:buClr>
                <a:srgbClr val="EB500F"/>
              </a:buClr>
              <a:buSzPct val="100000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	</a:t>
            </a:r>
            <a:r>
              <a:rPr lang="de-DE" sz="2000" dirty="0" err="1">
                <a:latin typeface="BundesSans Office" panose="020B0002030500000203" pitchFamily="34" charset="0"/>
              </a:rPr>
              <a:t>dung</a:t>
            </a:r>
            <a:endParaRPr lang="de-DE" sz="2000" dirty="0">
              <a:latin typeface="BundesSans Office" panose="020B0002030500000203" pitchFamily="34" charset="0"/>
            </a:endParaRPr>
          </a:p>
          <a:p>
            <a:pPr>
              <a:lnSpc>
                <a:spcPct val="150000"/>
              </a:lnSpc>
              <a:buClr>
                <a:srgbClr val="EB500F"/>
              </a:buClr>
              <a:buSzPct val="100000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	</a:t>
            </a:r>
            <a:r>
              <a:rPr lang="de-DE" sz="2000" dirty="0" err="1">
                <a:latin typeface="BundesSans Office" panose="020B0002030500000203" pitchFamily="34" charset="0"/>
              </a:rPr>
              <a:t>feed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rests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  <a:r>
              <a:rPr lang="de-DE" sz="2000" dirty="0" err="1">
                <a:latin typeface="BundesSans Office" panose="020B0002030500000203" pitchFamily="34" charset="0"/>
              </a:rPr>
              <a:t>from</a:t>
            </a:r>
            <a:r>
              <a:rPr lang="de-DE" sz="2000" dirty="0">
                <a:latin typeface="BundesSans Office" panose="020B0002030500000203" pitchFamily="34" charset="0"/>
              </a:rPr>
              <a:t> </a:t>
            </a:r>
          </a:p>
          <a:p>
            <a:pPr>
              <a:lnSpc>
                <a:spcPct val="150000"/>
              </a:lnSpc>
              <a:buClr>
                <a:srgbClr val="EB500F"/>
              </a:buClr>
              <a:buSzPct val="100000"/>
              <a:defRPr sz="1400"/>
            </a:pPr>
            <a:r>
              <a:rPr lang="de-DE" sz="2000" dirty="0">
                <a:latin typeface="BundesSans Office" panose="020B0002030500000203" pitchFamily="34" charset="0"/>
              </a:rPr>
              <a:t>	</a:t>
            </a:r>
            <a:r>
              <a:rPr lang="de-DE" sz="2000" dirty="0" err="1">
                <a:latin typeface="BundesSans Office" panose="020B0002030500000203" pitchFamily="34" charset="0"/>
              </a:rPr>
              <a:t>shelter</a:t>
            </a:r>
            <a:r>
              <a:rPr lang="de-DE" sz="2000" dirty="0">
                <a:latin typeface="BundesSans Office" panose="020B0002030500000203" pitchFamily="34" charset="0"/>
              </a:rPr>
              <a:t> and </a:t>
            </a:r>
            <a:r>
              <a:rPr lang="de-DE" sz="2000" dirty="0" err="1">
                <a:latin typeface="BundesSans Office" panose="020B0002030500000203" pitchFamily="34" charset="0"/>
              </a:rPr>
              <a:t>horse</a:t>
            </a:r>
            <a:endParaRPr lang="de-DE" sz="2000" dirty="0">
              <a:latin typeface="BundesSans Office" panose="020B0002030500000203" pitchFamily="34" charset="0"/>
            </a:endParaRP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endParaRPr lang="en-US" sz="2000" dirty="0">
              <a:latin typeface="BundesSans Office" panose="020B0002030500000203" pitchFamily="34" charset="0"/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pic>
        <p:nvPicPr>
          <p:cNvPr id="6" name="Inhaltsplatzhalter 16">
            <a:extLst>
              <a:ext uri="{FF2B5EF4-FFF2-40B4-BE49-F238E27FC236}">
                <a16:creationId xmlns:a16="http://schemas.microsoft.com/office/drawing/2014/main" id="{D336ECA5-29C1-4780-B057-23A6F1F9E3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1" t="3416" r="3744" b="33367"/>
          <a:stretch/>
        </p:blipFill>
        <p:spPr>
          <a:xfrm>
            <a:off x="3204736" y="2385347"/>
            <a:ext cx="5404483" cy="2367678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3F4FF1F-893C-48B6-BEF9-E5C1F1A10711}"/>
              </a:ext>
            </a:extLst>
          </p:cNvPr>
          <p:cNvSpPr txBox="1"/>
          <p:nvPr/>
        </p:nvSpPr>
        <p:spPr>
          <a:xfrm>
            <a:off x="3059832" y="4769151"/>
            <a:ext cx="2002790" cy="184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LAVG BB</a:t>
            </a:r>
          </a:p>
        </p:txBody>
      </p:sp>
    </p:spTree>
    <p:extLst>
      <p:ext uri="{BB962C8B-B14F-4D97-AF65-F5344CB8AC3E}">
        <p14:creationId xmlns:p14="http://schemas.microsoft.com/office/powerpoint/2010/main" val="283669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el der Folie">
            <a:extLst>
              <a:ext uri="{FF2B5EF4-FFF2-40B4-BE49-F238E27FC236}">
                <a16:creationId xmlns:a16="http://schemas.microsoft.com/office/drawing/2014/main" id="{7596C77B-8AC2-4E8E-AB1D-0DFDDEF10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237" y="295778"/>
            <a:ext cx="8137525" cy="36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 err="1"/>
              <a:t>what</a:t>
            </a:r>
            <a:r>
              <a:rPr lang="de-DE" sz="2400" dirty="0"/>
              <a:t> </a:t>
            </a:r>
            <a:r>
              <a:rPr lang="de-DE" sz="2400" dirty="0" err="1"/>
              <a:t>about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horse</a:t>
            </a:r>
            <a:r>
              <a:rPr lang="de-DE" sz="2400" dirty="0"/>
              <a:t>?</a:t>
            </a:r>
          </a:p>
        </p:txBody>
      </p:sp>
      <p:sp>
        <p:nvSpPr>
          <p:cNvPr id="11" name="Textfeld zur Folie">
            <a:extLst>
              <a:ext uri="{FF2B5EF4-FFF2-40B4-BE49-F238E27FC236}">
                <a16:creationId xmlns:a16="http://schemas.microsoft.com/office/drawing/2014/main" id="{21289B69-F368-49AE-9ED2-605D53A986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5496" y="1785121"/>
            <a:ext cx="8135937" cy="2256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r>
              <a:rPr lang="en-US" sz="2000" dirty="0">
                <a:latin typeface="BundesSans Office" panose="020B0002030500000203" pitchFamily="34" charset="0"/>
              </a:rPr>
              <a:t>located to another area nearby</a:t>
            </a: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r>
              <a:rPr lang="en-US" sz="2000" dirty="0">
                <a:latin typeface="BundesSans Office" panose="020B0002030500000203" pitchFamily="34" charset="0"/>
              </a:rPr>
              <a:t>good compliance by the owner </a:t>
            </a: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r>
              <a:rPr lang="en-US" sz="2000" dirty="0">
                <a:latin typeface="BundesSans Office" panose="020B0002030500000203" pitchFamily="34" charset="0"/>
              </a:rPr>
              <a:t>after C+D with diluted citric acid</a:t>
            </a: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r>
              <a:rPr lang="en-US" sz="2000" dirty="0">
                <a:latin typeface="BundesSans Office" panose="020B0002030500000203" pitchFamily="34" charset="0"/>
              </a:rPr>
              <a:t>new feed</a:t>
            </a: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endParaRPr lang="en-US" sz="2000" dirty="0">
              <a:latin typeface="BundesSans Office" panose="020B0002030500000203" pitchFamily="34" charset="0"/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5A5A33D-4D47-4CFC-A8ED-6B895DCAA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1561" y="1227975"/>
            <a:ext cx="4980039" cy="2810518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4B175BD-C0CB-4B23-AAED-E7B6B95B0DD8}"/>
              </a:ext>
            </a:extLst>
          </p:cNvPr>
          <p:cNvSpPr txBox="1"/>
          <p:nvPr/>
        </p:nvSpPr>
        <p:spPr>
          <a:xfrm>
            <a:off x="7884368" y="4136861"/>
            <a:ext cx="2002790" cy="184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LAVG BB</a:t>
            </a:r>
          </a:p>
        </p:txBody>
      </p:sp>
    </p:spTree>
    <p:extLst>
      <p:ext uri="{BB962C8B-B14F-4D97-AF65-F5344CB8AC3E}">
        <p14:creationId xmlns:p14="http://schemas.microsoft.com/office/powerpoint/2010/main" val="366156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Titel der Folie">
            <a:extLst>
              <a:ext uri="{FF2B5EF4-FFF2-40B4-BE49-F238E27FC236}">
                <a16:creationId xmlns:a16="http://schemas.microsoft.com/office/drawing/2014/main" id="{7596C77B-8AC2-4E8E-AB1D-0DFDDEF102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237" y="295778"/>
            <a:ext cx="8137525" cy="36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ts val="3000"/>
              </a:lnSpc>
              <a:spcBef>
                <a:spcPts val="600"/>
              </a:spcBef>
              <a:defRPr sz="2800">
                <a:latin typeface="BundesSerifOffice"/>
                <a:ea typeface="BundesSerifOffice"/>
                <a:cs typeface="BundesSerifOffice"/>
                <a:sym typeface="BundesSerifOffice"/>
              </a:defRPr>
            </a:pPr>
            <a:r>
              <a:rPr lang="de-DE" sz="2400" dirty="0" err="1"/>
              <a:t>cleaning</a:t>
            </a:r>
            <a:r>
              <a:rPr lang="de-DE" sz="2400" dirty="0"/>
              <a:t> and </a:t>
            </a:r>
            <a:r>
              <a:rPr lang="de-DE" sz="2400" dirty="0" err="1"/>
              <a:t>desinfection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area</a:t>
            </a:r>
            <a:endParaRPr lang="de-DE" sz="2400" dirty="0"/>
          </a:p>
        </p:txBody>
      </p:sp>
      <p:sp>
        <p:nvSpPr>
          <p:cNvPr id="11" name="Textfeld zur Folie">
            <a:extLst>
              <a:ext uri="{FF2B5EF4-FFF2-40B4-BE49-F238E27FC236}">
                <a16:creationId xmlns:a16="http://schemas.microsoft.com/office/drawing/2014/main" id="{21289B69-F368-49AE-9ED2-605D53A986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2917" y="1167459"/>
            <a:ext cx="3198528" cy="379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desinfection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the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area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(ca. 10 ha)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with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100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to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CaO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(1 kg/m²) 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disseminated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milled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in</a:t>
            </a: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pond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demarcated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with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hoarding</a:t>
            </a:r>
            <a:r>
              <a:rPr lang="de-DE" sz="2000" dirty="0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de-DE" sz="2000" dirty="0" err="1">
                <a:solidFill>
                  <a:srgbClr val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suspended</a:t>
            </a:r>
            <a:endParaRPr lang="de-DE" sz="2000" dirty="0">
              <a:solidFill>
                <a:srgbClr val="000000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defRPr sz="1400"/>
            </a:pPr>
            <a:endParaRPr lang="de-DE" sz="2000" dirty="0">
              <a:latin typeface="BundesSans Office" panose="020B0002030500000203" pitchFamily="34" charset="0"/>
            </a:endParaRPr>
          </a:p>
          <a:p>
            <a:pPr marL="342900" marR="0" lvl="0" indent="-34290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B500F"/>
              </a:buClr>
              <a:buSzPct val="100000"/>
              <a:buFont typeface="Wingdings" panose="05000000000000000000" pitchFamily="2" charset="2"/>
              <a:buChar char="ü"/>
              <a:tabLst/>
              <a:defRPr sz="1400"/>
            </a:pPr>
            <a:endParaRPr lang="en-US" sz="2000" dirty="0">
              <a:latin typeface="BundesSans Office" panose="020B0002030500000203" pitchFamily="34" charset="0"/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AE5B88DC-A941-490E-A1A8-4184A9242A66}"/>
              </a:ext>
            </a:extLst>
          </p:cNvPr>
          <p:cNvSpPr txBox="1">
            <a:spLocks/>
          </p:cNvSpPr>
          <p:nvPr/>
        </p:nvSpPr>
        <p:spPr>
          <a:xfrm>
            <a:off x="6588224" y="4948661"/>
            <a:ext cx="2520280" cy="2153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/>
              <a:t>BMLEH | FMD seminar Nitra | 3.-4.9.2025 |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E191423-6B93-48B3-88F6-F5F1A9DCE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0420" y="1518062"/>
            <a:ext cx="3198528" cy="1800069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pic>
        <p:nvPicPr>
          <p:cNvPr id="7" name="Bildplatzhalter 9">
            <a:extLst>
              <a:ext uri="{FF2B5EF4-FFF2-40B4-BE49-F238E27FC236}">
                <a16:creationId xmlns:a16="http://schemas.microsoft.com/office/drawing/2014/main" id="{D1270CF3-0597-4099-A23F-C6E679390C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9" r="12529"/>
          <a:stretch>
            <a:fillRect/>
          </a:stretch>
        </p:blipFill>
        <p:spPr>
          <a:xfrm>
            <a:off x="3376956" y="923862"/>
            <a:ext cx="2702146" cy="2029035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pic>
        <p:nvPicPr>
          <p:cNvPr id="8" name="Inhaltsplatzhalter 10">
            <a:extLst>
              <a:ext uri="{FF2B5EF4-FFF2-40B4-BE49-F238E27FC236}">
                <a16:creationId xmlns:a16="http://schemas.microsoft.com/office/drawing/2014/main" id="{55E478EB-9F23-4BBA-BC59-2BE81148A0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119" y="2991299"/>
            <a:ext cx="3390277" cy="1907861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6EF2F163-0B09-4C05-8003-1751983BE43F}"/>
              </a:ext>
            </a:extLst>
          </p:cNvPr>
          <p:cNvSpPr txBox="1"/>
          <p:nvPr/>
        </p:nvSpPr>
        <p:spPr>
          <a:xfrm>
            <a:off x="6798489" y="3270435"/>
            <a:ext cx="2002790" cy="184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LAVG BB</a:t>
            </a:r>
          </a:p>
        </p:txBody>
      </p:sp>
    </p:spTree>
    <p:extLst>
      <p:ext uri="{BB962C8B-B14F-4D97-AF65-F5344CB8AC3E}">
        <p14:creationId xmlns:p14="http://schemas.microsoft.com/office/powerpoint/2010/main" val="111246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ndesregierung">
  <a:themeElements>
    <a:clrScheme name="Internationales">
      <a:dk1>
        <a:sysClr val="windowText" lastClr="000000"/>
      </a:dk1>
      <a:lt1>
        <a:sysClr val="window" lastClr="FFFFFF"/>
      </a:lt1>
      <a:dk2>
        <a:srgbClr val="576164"/>
      </a:dk2>
      <a:lt2>
        <a:srgbClr val="BEC5C9"/>
      </a:lt2>
      <a:accent1>
        <a:srgbClr val="004757"/>
      </a:accent1>
      <a:accent2>
        <a:srgbClr val="890D48"/>
      </a:accent2>
      <a:accent3>
        <a:srgbClr val="004F80"/>
      </a:accent3>
      <a:accent4>
        <a:srgbClr val="1F8743"/>
      </a:accent4>
      <a:accent5>
        <a:srgbClr val="FFFFFF"/>
      </a:accent5>
      <a:accent6>
        <a:srgbClr val="FFFFFF"/>
      </a:accent6>
      <a:hlink>
        <a:srgbClr val="0077B6"/>
      </a:hlink>
      <a:folHlink>
        <a:srgbClr val="5F316E"/>
      </a:folHlink>
    </a:clrScheme>
    <a:fontScheme name="BReg Font">
      <a:majorFont>
        <a:latin typeface="BundesSerif Office"/>
        <a:ea typeface=""/>
        <a:cs typeface=""/>
      </a:majorFont>
      <a:minorFont>
        <a:latin typeface="BundesSans Office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352B064D-D7FC-4D76-908D-89EAAF911801}" vid="{88A50E57-5BD3-4D72-A3C7-3CEE8D6307DB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PPT_16zu9_BMLEH_mittelgrün_Landwirtschaft_ENG</Template>
  <TotalTime>41</TotalTime>
  <Words>933</Words>
  <Application>Microsoft Office PowerPoint</Application>
  <PresentationFormat>Prezentácia na obrazovke (16:9)</PresentationFormat>
  <Paragraphs>145</Paragraphs>
  <Slides>18</Slides>
  <Notes>0</Notes>
  <HiddenSlides>0</HiddenSlides>
  <MMClips>0</MMClips>
  <ScaleCrop>false</ScaleCrop>
  <HeadingPairs>
    <vt:vector size="8" baseType="variant">
      <vt:variant>
        <vt:lpstr>Použité písma</vt:lpstr>
      </vt:variant>
      <vt:variant>
        <vt:i4>11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18</vt:i4>
      </vt:variant>
      <vt:variant>
        <vt:lpstr>Vlastné prezentácie</vt:lpstr>
      </vt:variant>
      <vt:variant>
        <vt:i4>2</vt:i4>
      </vt:variant>
    </vt:vector>
  </HeadingPairs>
  <TitlesOfParts>
    <vt:vector size="32" baseType="lpstr">
      <vt:lpstr>ＭＳ Ｐゴシック</vt:lpstr>
      <vt:lpstr>Arial</vt:lpstr>
      <vt:lpstr>BundesSans Office</vt:lpstr>
      <vt:lpstr>BundesSans Regular</vt:lpstr>
      <vt:lpstr>BundesSansOffice</vt:lpstr>
      <vt:lpstr>BundesSerif Office</vt:lpstr>
      <vt:lpstr>BundesSerifOffice</vt:lpstr>
      <vt:lpstr>Calibri</vt:lpstr>
      <vt:lpstr>Lucida Grande</vt:lpstr>
      <vt:lpstr>Open Sans</vt:lpstr>
      <vt:lpstr>Wingdings</vt:lpstr>
      <vt:lpstr>Bundesregierung</vt:lpstr>
      <vt:lpstr>Prezentácia programu PowerPoint</vt:lpstr>
      <vt:lpstr>FMD in water buffaloes in Brandenburg</vt:lpstr>
      <vt:lpstr>affected holding</vt:lpstr>
      <vt:lpstr>Prezentácia programu PowerPoint</vt:lpstr>
      <vt:lpstr>killing of the animals and sampling</vt:lpstr>
      <vt:lpstr>Challenge cleaning and desinfection</vt:lpstr>
      <vt:lpstr>cleaning and desinfection – how it worked</vt:lpstr>
      <vt:lpstr>what about the horse?</vt:lpstr>
      <vt:lpstr>cleaning and desinfection of the area</vt:lpstr>
      <vt:lpstr>sampling of wild animals</vt:lpstr>
      <vt:lpstr>disruption of international trade due to animal disease cases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Office Design Farben</vt:lpstr>
      <vt:lpstr>PowerPoint Folienlayout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323 Hf</dc:creator>
  <cp:lastModifiedBy>User</cp:lastModifiedBy>
  <cp:revision>55</cp:revision>
  <dcterms:created xsi:type="dcterms:W3CDTF">2025-08-15T12:38:47Z</dcterms:created>
  <dcterms:modified xsi:type="dcterms:W3CDTF">2025-09-05T09:47:02Z</dcterms:modified>
</cp:coreProperties>
</file>